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1"/>
  </p:sldMasterIdLst>
  <p:sldIdLst>
    <p:sldId id="256" r:id="rId2"/>
    <p:sldId id="283" r:id="rId3"/>
    <p:sldId id="284" r:id="rId4"/>
    <p:sldId id="285" r:id="rId5"/>
    <p:sldId id="280" r:id="rId6"/>
    <p:sldId id="281" r:id="rId7"/>
    <p:sldId id="282" r:id="rId8"/>
    <p:sldId id="279" r:id="rId9"/>
    <p:sldId id="257" r:id="rId10"/>
    <p:sldId id="258" r:id="rId11"/>
    <p:sldId id="259" r:id="rId12"/>
    <p:sldId id="260" r:id="rId13"/>
    <p:sldId id="261" r:id="rId14"/>
    <p:sldId id="262" r:id="rId15"/>
    <p:sldId id="272" r:id="rId16"/>
    <p:sldId id="263" r:id="rId17"/>
    <p:sldId id="264" r:id="rId18"/>
    <p:sldId id="265" r:id="rId19"/>
    <p:sldId id="266" r:id="rId20"/>
    <p:sldId id="268" r:id="rId21"/>
    <p:sldId id="269" r:id="rId22"/>
    <p:sldId id="270" r:id="rId23"/>
    <p:sldId id="271" r:id="rId24"/>
    <p:sldId id="273" r:id="rId25"/>
    <p:sldId id="274" r:id="rId26"/>
    <p:sldId id="275" r:id="rId27"/>
    <p:sldId id="276" r:id="rId28"/>
    <p:sldId id="277" r:id="rId29"/>
    <p:sldId id="286"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445" autoAdjust="0"/>
    <p:restoredTop sz="70749" autoAdjust="0"/>
  </p:normalViewPr>
  <p:slideViewPr>
    <p:cSldViewPr>
      <p:cViewPr>
        <p:scale>
          <a:sx n="90" d="100"/>
          <a:sy n="90" d="100"/>
        </p:scale>
        <p:origin x="-1284" y="2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8C420F-FD85-41CB-A056-83AC4BDF5953}" type="doc">
      <dgm:prSet loTypeId="urn:microsoft.com/office/officeart/2011/layout/CircleProcess" loCatId="officeonline" qsTypeId="urn:microsoft.com/office/officeart/2005/8/quickstyle/simple3" qsCatId="simple" csTypeId="urn:microsoft.com/office/officeart/2005/8/colors/accent1_2" csCatId="accent1" phldr="1"/>
      <dgm:spPr/>
      <dgm:t>
        <a:bodyPr/>
        <a:lstStyle/>
        <a:p>
          <a:endParaRPr lang="en-US"/>
        </a:p>
      </dgm:t>
    </dgm:pt>
    <dgm:pt modelId="{56994C2F-0414-4412-A0D6-FA0BE239FA4E}">
      <dgm:prSet phldrT="[Text]"/>
      <dgm:spPr/>
      <dgm:t>
        <a:bodyPr/>
        <a:lstStyle/>
        <a:p>
          <a:r>
            <a:rPr lang="en-US" dirty="0" smtClean="0"/>
            <a:t>Child’s Individual Potential</a:t>
          </a:r>
          <a:endParaRPr lang="en-US" dirty="0"/>
        </a:p>
      </dgm:t>
    </dgm:pt>
    <dgm:pt modelId="{D11359C5-F999-4FAF-B860-D68681E6E235}" type="parTrans" cxnId="{CCCB0FC7-4A39-4E27-B3EB-7EE7F820ECB3}">
      <dgm:prSet/>
      <dgm:spPr/>
      <dgm:t>
        <a:bodyPr/>
        <a:lstStyle/>
        <a:p>
          <a:endParaRPr lang="en-US"/>
        </a:p>
      </dgm:t>
    </dgm:pt>
    <dgm:pt modelId="{EA3EED4E-0D72-4BB0-B55B-CCFA923CE4A3}" type="sibTrans" cxnId="{CCCB0FC7-4A39-4E27-B3EB-7EE7F820ECB3}">
      <dgm:prSet/>
      <dgm:spPr/>
      <dgm:t>
        <a:bodyPr/>
        <a:lstStyle/>
        <a:p>
          <a:endParaRPr lang="en-US"/>
        </a:p>
      </dgm:t>
    </dgm:pt>
    <dgm:pt modelId="{57EDB3F8-48FB-4A81-9540-722A9152EB4C}">
      <dgm:prSet phldrT="[Text]" custT="1"/>
      <dgm:spPr/>
      <dgm:t>
        <a:bodyPr/>
        <a:lstStyle/>
        <a:p>
          <a:r>
            <a:rPr lang="en-US" sz="1600" dirty="0" smtClean="0"/>
            <a:t>ZONE OF PROXIMAL DEVELOPMENT</a:t>
          </a:r>
        </a:p>
      </dgm:t>
    </dgm:pt>
    <dgm:pt modelId="{FC4C7572-D0D1-44DA-A0F5-50CDEE8C5566}" type="parTrans" cxnId="{34023687-CE68-4913-8FBA-ED8B411FD79A}">
      <dgm:prSet/>
      <dgm:spPr/>
      <dgm:t>
        <a:bodyPr/>
        <a:lstStyle/>
        <a:p>
          <a:endParaRPr lang="en-US"/>
        </a:p>
      </dgm:t>
    </dgm:pt>
    <dgm:pt modelId="{CFA968A5-7549-437E-8732-08D672E7F6F0}" type="sibTrans" cxnId="{34023687-CE68-4913-8FBA-ED8B411FD79A}">
      <dgm:prSet/>
      <dgm:spPr/>
      <dgm:t>
        <a:bodyPr/>
        <a:lstStyle/>
        <a:p>
          <a:endParaRPr lang="en-US"/>
        </a:p>
      </dgm:t>
    </dgm:pt>
    <dgm:pt modelId="{AC936BB1-BAD4-465E-BDA5-8DD18C4B7964}">
      <dgm:prSet phldrT="[Text]"/>
      <dgm:spPr/>
      <dgm:t>
        <a:bodyPr/>
        <a:lstStyle/>
        <a:p>
          <a:r>
            <a:rPr lang="en-US" dirty="0" smtClean="0"/>
            <a:t>Child’s Assisted Potential</a:t>
          </a:r>
          <a:endParaRPr lang="en-US" dirty="0"/>
        </a:p>
      </dgm:t>
    </dgm:pt>
    <dgm:pt modelId="{2EA3ACF1-6C3C-4748-8F4D-52E4E116D5E8}" type="parTrans" cxnId="{3C89BAF8-A185-4485-B3D3-F895471DC5AA}">
      <dgm:prSet/>
      <dgm:spPr/>
      <dgm:t>
        <a:bodyPr/>
        <a:lstStyle/>
        <a:p>
          <a:endParaRPr lang="en-US"/>
        </a:p>
      </dgm:t>
    </dgm:pt>
    <dgm:pt modelId="{DE0A271E-CF15-4A4D-B7F7-F4DFC949A46E}" type="sibTrans" cxnId="{3C89BAF8-A185-4485-B3D3-F895471DC5AA}">
      <dgm:prSet/>
      <dgm:spPr/>
      <dgm:t>
        <a:bodyPr/>
        <a:lstStyle/>
        <a:p>
          <a:endParaRPr lang="en-US"/>
        </a:p>
      </dgm:t>
    </dgm:pt>
    <dgm:pt modelId="{FA63C937-271C-4D03-B00E-5F395328B076}" type="pres">
      <dgm:prSet presAssocID="{138C420F-FD85-41CB-A056-83AC4BDF5953}" presName="Name0" presStyleCnt="0">
        <dgm:presLayoutVars>
          <dgm:chMax val="11"/>
          <dgm:chPref val="11"/>
          <dgm:dir/>
          <dgm:resizeHandles/>
        </dgm:presLayoutVars>
      </dgm:prSet>
      <dgm:spPr/>
      <dgm:t>
        <a:bodyPr/>
        <a:lstStyle/>
        <a:p>
          <a:endParaRPr lang="en-US"/>
        </a:p>
      </dgm:t>
    </dgm:pt>
    <dgm:pt modelId="{14A71EE4-F6C6-40F1-BC85-A90C61371AB4}" type="pres">
      <dgm:prSet presAssocID="{AC936BB1-BAD4-465E-BDA5-8DD18C4B7964}" presName="Accent3" presStyleCnt="0"/>
      <dgm:spPr/>
    </dgm:pt>
    <dgm:pt modelId="{F27E4553-DA52-4761-83F4-7C1FEF373A56}" type="pres">
      <dgm:prSet presAssocID="{AC936BB1-BAD4-465E-BDA5-8DD18C4B7964}" presName="Accent" presStyleLbl="node1" presStyleIdx="0" presStyleCnt="3"/>
      <dgm:spPr/>
    </dgm:pt>
    <dgm:pt modelId="{531993CA-44F7-4C3D-8D4C-9EA816A99D2D}" type="pres">
      <dgm:prSet presAssocID="{AC936BB1-BAD4-465E-BDA5-8DD18C4B7964}" presName="ParentBackground3" presStyleCnt="0"/>
      <dgm:spPr/>
    </dgm:pt>
    <dgm:pt modelId="{D1B49816-1E9D-47ED-B79A-4FCC1794E566}" type="pres">
      <dgm:prSet presAssocID="{AC936BB1-BAD4-465E-BDA5-8DD18C4B7964}" presName="ParentBackground" presStyleLbl="fgAcc1" presStyleIdx="0" presStyleCnt="3"/>
      <dgm:spPr/>
      <dgm:t>
        <a:bodyPr/>
        <a:lstStyle/>
        <a:p>
          <a:endParaRPr lang="en-US"/>
        </a:p>
      </dgm:t>
    </dgm:pt>
    <dgm:pt modelId="{719BCF1F-205C-4301-BF97-C19D95361A4B}" type="pres">
      <dgm:prSet presAssocID="{AC936BB1-BAD4-465E-BDA5-8DD18C4B7964}" presName="Parent3" presStyleLbl="revTx" presStyleIdx="0" presStyleCnt="0">
        <dgm:presLayoutVars>
          <dgm:chMax val="1"/>
          <dgm:chPref val="1"/>
          <dgm:bulletEnabled val="1"/>
        </dgm:presLayoutVars>
      </dgm:prSet>
      <dgm:spPr/>
      <dgm:t>
        <a:bodyPr/>
        <a:lstStyle/>
        <a:p>
          <a:endParaRPr lang="en-US"/>
        </a:p>
      </dgm:t>
    </dgm:pt>
    <dgm:pt modelId="{B102F7E5-4E3A-4392-BE48-4B80C5C48788}" type="pres">
      <dgm:prSet presAssocID="{57EDB3F8-48FB-4A81-9540-722A9152EB4C}" presName="Accent2" presStyleCnt="0"/>
      <dgm:spPr/>
    </dgm:pt>
    <dgm:pt modelId="{02554900-7240-4F40-8DFD-78EB7BF11C5E}" type="pres">
      <dgm:prSet presAssocID="{57EDB3F8-48FB-4A81-9540-722A9152EB4C}" presName="Accent" presStyleLbl="node1" presStyleIdx="1" presStyleCnt="3"/>
      <dgm:spPr/>
    </dgm:pt>
    <dgm:pt modelId="{3C1512C0-2F0E-456A-A54C-F8503A09B5A9}" type="pres">
      <dgm:prSet presAssocID="{57EDB3F8-48FB-4A81-9540-722A9152EB4C}" presName="ParentBackground2" presStyleCnt="0"/>
      <dgm:spPr/>
    </dgm:pt>
    <dgm:pt modelId="{81E490BA-418A-476A-A8A8-76C3AC2191B1}" type="pres">
      <dgm:prSet presAssocID="{57EDB3F8-48FB-4A81-9540-722A9152EB4C}" presName="ParentBackground" presStyleLbl="fgAcc1" presStyleIdx="1" presStyleCnt="3"/>
      <dgm:spPr/>
      <dgm:t>
        <a:bodyPr/>
        <a:lstStyle/>
        <a:p>
          <a:endParaRPr lang="en-US"/>
        </a:p>
      </dgm:t>
    </dgm:pt>
    <dgm:pt modelId="{4C46F76A-CDAD-4FC8-94E9-C04F6D7A51DE}" type="pres">
      <dgm:prSet presAssocID="{57EDB3F8-48FB-4A81-9540-722A9152EB4C}" presName="Parent2" presStyleLbl="revTx" presStyleIdx="0" presStyleCnt="0">
        <dgm:presLayoutVars>
          <dgm:chMax val="1"/>
          <dgm:chPref val="1"/>
          <dgm:bulletEnabled val="1"/>
        </dgm:presLayoutVars>
      </dgm:prSet>
      <dgm:spPr/>
      <dgm:t>
        <a:bodyPr/>
        <a:lstStyle/>
        <a:p>
          <a:endParaRPr lang="en-US"/>
        </a:p>
      </dgm:t>
    </dgm:pt>
    <dgm:pt modelId="{7C89332F-B77B-4685-8F52-7FC1FD8346D3}" type="pres">
      <dgm:prSet presAssocID="{56994C2F-0414-4412-A0D6-FA0BE239FA4E}" presName="Accent1" presStyleCnt="0"/>
      <dgm:spPr/>
    </dgm:pt>
    <dgm:pt modelId="{1A59D2EE-08C3-4EAE-A7EF-FE0F6FAC426E}" type="pres">
      <dgm:prSet presAssocID="{56994C2F-0414-4412-A0D6-FA0BE239FA4E}" presName="Accent" presStyleLbl="node1" presStyleIdx="2" presStyleCnt="3"/>
      <dgm:spPr/>
    </dgm:pt>
    <dgm:pt modelId="{6EC42599-E306-4B59-AC12-FC5079030807}" type="pres">
      <dgm:prSet presAssocID="{56994C2F-0414-4412-A0D6-FA0BE239FA4E}" presName="ParentBackground1" presStyleCnt="0"/>
      <dgm:spPr/>
    </dgm:pt>
    <dgm:pt modelId="{241ED499-AF6F-41A2-BD3A-0F5ADD359918}" type="pres">
      <dgm:prSet presAssocID="{56994C2F-0414-4412-A0D6-FA0BE239FA4E}" presName="ParentBackground" presStyleLbl="fgAcc1" presStyleIdx="2" presStyleCnt="3"/>
      <dgm:spPr/>
      <dgm:t>
        <a:bodyPr/>
        <a:lstStyle/>
        <a:p>
          <a:endParaRPr lang="en-US"/>
        </a:p>
      </dgm:t>
    </dgm:pt>
    <dgm:pt modelId="{DE05852B-05ED-4A3C-9571-0A105B6AF7DA}" type="pres">
      <dgm:prSet presAssocID="{56994C2F-0414-4412-A0D6-FA0BE239FA4E}" presName="Parent1" presStyleLbl="revTx" presStyleIdx="0" presStyleCnt="0">
        <dgm:presLayoutVars>
          <dgm:chMax val="1"/>
          <dgm:chPref val="1"/>
          <dgm:bulletEnabled val="1"/>
        </dgm:presLayoutVars>
      </dgm:prSet>
      <dgm:spPr/>
      <dgm:t>
        <a:bodyPr/>
        <a:lstStyle/>
        <a:p>
          <a:endParaRPr lang="en-US"/>
        </a:p>
      </dgm:t>
    </dgm:pt>
  </dgm:ptLst>
  <dgm:cxnLst>
    <dgm:cxn modelId="{6DD82973-2C04-43EC-8564-4D44849958BC}" type="presOf" srcId="{AC936BB1-BAD4-465E-BDA5-8DD18C4B7964}" destId="{D1B49816-1E9D-47ED-B79A-4FCC1794E566}" srcOrd="0" destOrd="0" presId="urn:microsoft.com/office/officeart/2011/layout/CircleProcess"/>
    <dgm:cxn modelId="{C8FE9153-A4F0-4EB1-BF86-88371EA56227}" type="presOf" srcId="{138C420F-FD85-41CB-A056-83AC4BDF5953}" destId="{FA63C937-271C-4D03-B00E-5F395328B076}" srcOrd="0" destOrd="0" presId="urn:microsoft.com/office/officeart/2011/layout/CircleProcess"/>
    <dgm:cxn modelId="{3C89BAF8-A185-4485-B3D3-F895471DC5AA}" srcId="{138C420F-FD85-41CB-A056-83AC4BDF5953}" destId="{AC936BB1-BAD4-465E-BDA5-8DD18C4B7964}" srcOrd="2" destOrd="0" parTransId="{2EA3ACF1-6C3C-4748-8F4D-52E4E116D5E8}" sibTransId="{DE0A271E-CF15-4A4D-B7F7-F4DFC949A46E}"/>
    <dgm:cxn modelId="{34023687-CE68-4913-8FBA-ED8B411FD79A}" srcId="{138C420F-FD85-41CB-A056-83AC4BDF5953}" destId="{57EDB3F8-48FB-4A81-9540-722A9152EB4C}" srcOrd="1" destOrd="0" parTransId="{FC4C7572-D0D1-44DA-A0F5-50CDEE8C5566}" sibTransId="{CFA968A5-7549-437E-8732-08D672E7F6F0}"/>
    <dgm:cxn modelId="{D00DBDC2-E9E4-4DC0-B168-99CAD0C95333}" type="presOf" srcId="{56994C2F-0414-4412-A0D6-FA0BE239FA4E}" destId="{DE05852B-05ED-4A3C-9571-0A105B6AF7DA}" srcOrd="1" destOrd="0" presId="urn:microsoft.com/office/officeart/2011/layout/CircleProcess"/>
    <dgm:cxn modelId="{CCCB0FC7-4A39-4E27-B3EB-7EE7F820ECB3}" srcId="{138C420F-FD85-41CB-A056-83AC4BDF5953}" destId="{56994C2F-0414-4412-A0D6-FA0BE239FA4E}" srcOrd="0" destOrd="0" parTransId="{D11359C5-F999-4FAF-B860-D68681E6E235}" sibTransId="{EA3EED4E-0D72-4BB0-B55B-CCFA923CE4A3}"/>
    <dgm:cxn modelId="{7037A466-FD7D-4DB8-B461-6115E65E2959}" type="presOf" srcId="{57EDB3F8-48FB-4A81-9540-722A9152EB4C}" destId="{81E490BA-418A-476A-A8A8-76C3AC2191B1}" srcOrd="0" destOrd="0" presId="urn:microsoft.com/office/officeart/2011/layout/CircleProcess"/>
    <dgm:cxn modelId="{3E2D270F-E054-41B1-88CE-C80C3C302F81}" type="presOf" srcId="{AC936BB1-BAD4-465E-BDA5-8DD18C4B7964}" destId="{719BCF1F-205C-4301-BF97-C19D95361A4B}" srcOrd="1" destOrd="0" presId="urn:microsoft.com/office/officeart/2011/layout/CircleProcess"/>
    <dgm:cxn modelId="{1AED5808-7D37-469D-B0F3-11748231E1AC}" type="presOf" srcId="{57EDB3F8-48FB-4A81-9540-722A9152EB4C}" destId="{4C46F76A-CDAD-4FC8-94E9-C04F6D7A51DE}" srcOrd="1" destOrd="0" presId="urn:microsoft.com/office/officeart/2011/layout/CircleProcess"/>
    <dgm:cxn modelId="{7D17070E-60DE-4001-ADED-AFE780D3AA84}" type="presOf" srcId="{56994C2F-0414-4412-A0D6-FA0BE239FA4E}" destId="{241ED499-AF6F-41A2-BD3A-0F5ADD359918}" srcOrd="0" destOrd="0" presId="urn:microsoft.com/office/officeart/2011/layout/CircleProcess"/>
    <dgm:cxn modelId="{B79F957D-757B-4C50-9312-EC4FFEA25E95}" type="presParOf" srcId="{FA63C937-271C-4D03-B00E-5F395328B076}" destId="{14A71EE4-F6C6-40F1-BC85-A90C61371AB4}" srcOrd="0" destOrd="0" presId="urn:microsoft.com/office/officeart/2011/layout/CircleProcess"/>
    <dgm:cxn modelId="{C5FCC13D-F279-41E9-A967-0EC43FCB6C25}" type="presParOf" srcId="{14A71EE4-F6C6-40F1-BC85-A90C61371AB4}" destId="{F27E4553-DA52-4761-83F4-7C1FEF373A56}" srcOrd="0" destOrd="0" presId="urn:microsoft.com/office/officeart/2011/layout/CircleProcess"/>
    <dgm:cxn modelId="{1B60FE08-951A-45D8-8B12-26A558757412}" type="presParOf" srcId="{FA63C937-271C-4D03-B00E-5F395328B076}" destId="{531993CA-44F7-4C3D-8D4C-9EA816A99D2D}" srcOrd="1" destOrd="0" presId="urn:microsoft.com/office/officeart/2011/layout/CircleProcess"/>
    <dgm:cxn modelId="{CDBADE9B-6452-43E2-B9AC-94C3779DFC24}" type="presParOf" srcId="{531993CA-44F7-4C3D-8D4C-9EA816A99D2D}" destId="{D1B49816-1E9D-47ED-B79A-4FCC1794E566}" srcOrd="0" destOrd="0" presId="urn:microsoft.com/office/officeart/2011/layout/CircleProcess"/>
    <dgm:cxn modelId="{3EC37DCC-A893-4FB4-B2B7-91AD712AD0D1}" type="presParOf" srcId="{FA63C937-271C-4D03-B00E-5F395328B076}" destId="{719BCF1F-205C-4301-BF97-C19D95361A4B}" srcOrd="2" destOrd="0" presId="urn:microsoft.com/office/officeart/2011/layout/CircleProcess"/>
    <dgm:cxn modelId="{A5504686-0B1D-4005-88C2-652C0BD84D7B}" type="presParOf" srcId="{FA63C937-271C-4D03-B00E-5F395328B076}" destId="{B102F7E5-4E3A-4392-BE48-4B80C5C48788}" srcOrd="3" destOrd="0" presId="urn:microsoft.com/office/officeart/2011/layout/CircleProcess"/>
    <dgm:cxn modelId="{BA560D4F-FFE7-46E6-9926-603905C759AD}" type="presParOf" srcId="{B102F7E5-4E3A-4392-BE48-4B80C5C48788}" destId="{02554900-7240-4F40-8DFD-78EB7BF11C5E}" srcOrd="0" destOrd="0" presId="urn:microsoft.com/office/officeart/2011/layout/CircleProcess"/>
    <dgm:cxn modelId="{B9F95EC2-F35F-4CD5-AEFD-8319E61B701B}" type="presParOf" srcId="{FA63C937-271C-4D03-B00E-5F395328B076}" destId="{3C1512C0-2F0E-456A-A54C-F8503A09B5A9}" srcOrd="4" destOrd="0" presId="urn:microsoft.com/office/officeart/2011/layout/CircleProcess"/>
    <dgm:cxn modelId="{807503E9-07A4-47EA-B790-4F13093BEBBE}" type="presParOf" srcId="{3C1512C0-2F0E-456A-A54C-F8503A09B5A9}" destId="{81E490BA-418A-476A-A8A8-76C3AC2191B1}" srcOrd="0" destOrd="0" presId="urn:microsoft.com/office/officeart/2011/layout/CircleProcess"/>
    <dgm:cxn modelId="{0AC88317-47E9-4B8F-A4EF-6FB88C21FAC9}" type="presParOf" srcId="{FA63C937-271C-4D03-B00E-5F395328B076}" destId="{4C46F76A-CDAD-4FC8-94E9-C04F6D7A51DE}" srcOrd="5" destOrd="0" presId="urn:microsoft.com/office/officeart/2011/layout/CircleProcess"/>
    <dgm:cxn modelId="{C712D6A4-2D26-4A0C-82BE-2E6BFE0C427D}" type="presParOf" srcId="{FA63C937-271C-4D03-B00E-5F395328B076}" destId="{7C89332F-B77B-4685-8F52-7FC1FD8346D3}" srcOrd="6" destOrd="0" presId="urn:microsoft.com/office/officeart/2011/layout/CircleProcess"/>
    <dgm:cxn modelId="{F77E8B41-6746-4B6A-AF33-35D7527ADAEB}" type="presParOf" srcId="{7C89332F-B77B-4685-8F52-7FC1FD8346D3}" destId="{1A59D2EE-08C3-4EAE-A7EF-FE0F6FAC426E}" srcOrd="0" destOrd="0" presId="urn:microsoft.com/office/officeart/2011/layout/CircleProcess"/>
    <dgm:cxn modelId="{1657EFCE-4EE5-460E-9E91-DA9F16F98B7E}" type="presParOf" srcId="{FA63C937-271C-4D03-B00E-5F395328B076}" destId="{6EC42599-E306-4B59-AC12-FC5079030807}" srcOrd="7" destOrd="0" presId="urn:microsoft.com/office/officeart/2011/layout/CircleProcess"/>
    <dgm:cxn modelId="{3D855B49-419E-40D5-9BA5-A9917E5369CE}" type="presParOf" srcId="{6EC42599-E306-4B59-AC12-FC5079030807}" destId="{241ED499-AF6F-41A2-BD3A-0F5ADD359918}" srcOrd="0" destOrd="0" presId="urn:microsoft.com/office/officeart/2011/layout/CircleProcess"/>
    <dgm:cxn modelId="{2001AC2C-A99B-4362-9D56-D75F3CEFE9B5}" type="presParOf" srcId="{FA63C937-271C-4D03-B00E-5F395328B076}" destId="{DE05852B-05ED-4A3C-9571-0A105B6AF7DA}" srcOrd="8"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7E4553-DA52-4761-83F4-7C1FEF373A56}">
      <dsp:nvSpPr>
        <dsp:cNvPr id="0" name=""/>
        <dsp:cNvSpPr/>
      </dsp:nvSpPr>
      <dsp:spPr>
        <a:xfrm>
          <a:off x="5900825" y="990304"/>
          <a:ext cx="2591366" cy="2591846"/>
        </a:xfrm>
        <a:prstGeom prst="ellipse">
          <a:avLst/>
        </a:prstGeom>
        <a:solidFill>
          <a:schemeClr val="accent1">
            <a:hueOff val="0"/>
            <a:satOff val="0"/>
            <a:lumOff val="0"/>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1B49816-1E9D-47ED-B79A-4FCC1794E566}">
      <dsp:nvSpPr>
        <dsp:cNvPr id="0" name=""/>
        <dsp:cNvSpPr/>
      </dsp:nvSpPr>
      <dsp:spPr>
        <a:xfrm>
          <a:off x="5986866" y="1076714"/>
          <a:ext cx="2419283" cy="2419025"/>
        </a:xfrm>
        <a:prstGeom prst="ellipse">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Child’s Assisted Potential</a:t>
          </a:r>
          <a:endParaRPr lang="en-US" sz="2800" kern="1200" dirty="0"/>
        </a:p>
      </dsp:txBody>
      <dsp:txXfrm>
        <a:off x="6332719" y="1422354"/>
        <a:ext cx="1727577" cy="1727745"/>
      </dsp:txXfrm>
    </dsp:sp>
    <dsp:sp modelId="{02554900-7240-4F40-8DFD-78EB7BF11C5E}">
      <dsp:nvSpPr>
        <dsp:cNvPr id="0" name=""/>
        <dsp:cNvSpPr/>
      </dsp:nvSpPr>
      <dsp:spPr>
        <a:xfrm rot="2700000">
          <a:off x="3225694" y="993437"/>
          <a:ext cx="2585124" cy="2585124"/>
        </a:xfrm>
        <a:prstGeom prst="teardrop">
          <a:avLst>
            <a:gd name="adj" fmla="val 100000"/>
          </a:avLst>
        </a:prstGeom>
        <a:solidFill>
          <a:schemeClr val="accent1">
            <a:hueOff val="0"/>
            <a:satOff val="0"/>
            <a:lumOff val="0"/>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1E490BA-418A-476A-A8A8-76C3AC2191B1}">
      <dsp:nvSpPr>
        <dsp:cNvPr id="0" name=""/>
        <dsp:cNvSpPr/>
      </dsp:nvSpPr>
      <dsp:spPr>
        <a:xfrm>
          <a:off x="3308615" y="1076714"/>
          <a:ext cx="2419283" cy="2419025"/>
        </a:xfrm>
        <a:prstGeom prst="ellipse">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ZONE OF PROXIMAL DEVELOPMENT</a:t>
          </a:r>
        </a:p>
      </dsp:txBody>
      <dsp:txXfrm>
        <a:off x="3654468" y="1422354"/>
        <a:ext cx="1727577" cy="1727745"/>
      </dsp:txXfrm>
    </dsp:sp>
    <dsp:sp modelId="{1A59D2EE-08C3-4EAE-A7EF-FE0F6FAC426E}">
      <dsp:nvSpPr>
        <dsp:cNvPr id="0" name=""/>
        <dsp:cNvSpPr/>
      </dsp:nvSpPr>
      <dsp:spPr>
        <a:xfrm rot="2700000">
          <a:off x="547443" y="993437"/>
          <a:ext cx="2585124" cy="2585124"/>
        </a:xfrm>
        <a:prstGeom prst="teardrop">
          <a:avLst>
            <a:gd name="adj" fmla="val 100000"/>
          </a:avLst>
        </a:prstGeom>
        <a:solidFill>
          <a:schemeClr val="accent1">
            <a:hueOff val="0"/>
            <a:satOff val="0"/>
            <a:lumOff val="0"/>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41ED499-AF6F-41A2-BD3A-0F5ADD359918}">
      <dsp:nvSpPr>
        <dsp:cNvPr id="0" name=""/>
        <dsp:cNvSpPr/>
      </dsp:nvSpPr>
      <dsp:spPr>
        <a:xfrm>
          <a:off x="630363" y="1076714"/>
          <a:ext cx="2419283" cy="2419025"/>
        </a:xfrm>
        <a:prstGeom prst="ellipse">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Child’s Individual Potential</a:t>
          </a:r>
          <a:endParaRPr lang="en-US" sz="2800" kern="1200" dirty="0"/>
        </a:p>
      </dsp:txBody>
      <dsp:txXfrm>
        <a:off x="976216" y="1422354"/>
        <a:ext cx="1727577" cy="1727745"/>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a:defRPr/>
            </a:pPr>
            <a:endParaRPr lang="en-US"/>
          </a:p>
        </p:txBody>
      </p:sp>
      <p:sp>
        <p:nvSpPr>
          <p:cNvPr id="17" name="Footer Placeholder 16"/>
          <p:cNvSpPr>
            <a:spLocks noGrp="1"/>
          </p:cNvSpPr>
          <p:nvPr>
            <p:ph type="ftr" sz="quarter" idx="11"/>
          </p:nvPr>
        </p:nvSpPr>
        <p:spPr/>
        <p:txBody>
          <a:bodyPr/>
          <a:lstStyle/>
          <a:p>
            <a:pPr>
              <a:defRPr/>
            </a:pPr>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a:defRPr/>
            </a:pPr>
            <a:fld id="{9989F0A9-923B-4714-B7A7-E0E6D55BF40E}" type="slidenum">
              <a:rPr lang="en-US" smtClean="0"/>
              <a:pPr>
                <a:defRPr/>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C54C3A0-C27D-42EE-A9F9-D2557B02221C}"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pPr>
              <a:defRPr/>
            </a:pPr>
            <a:fld id="{2217AB0F-2878-4BFA-9341-903981277DAB}" type="slidenum">
              <a:rPr lang="en-US" smtClean="0"/>
              <a:pPr>
                <a:defRPr/>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361688" y="1026372"/>
            <a:ext cx="457200" cy="441325"/>
          </a:xfrm>
        </p:spPr>
        <p:txBody>
          <a:bodyPr/>
          <a:lstStyle/>
          <a:p>
            <a:pPr>
              <a:defRPr/>
            </a:pPr>
            <a:fld id="{4EBDBFFF-9795-4931-93E9-C4E9A1CF4AFF}" type="slidenum">
              <a:rPr lang="en-US" smtClean="0"/>
              <a:pPr>
                <a:defRPr/>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pPr>
              <a:defRPr/>
            </a:pPr>
            <a:endParaRPr lang="en-US"/>
          </a:p>
        </p:txBody>
      </p:sp>
      <p:sp>
        <p:nvSpPr>
          <p:cNvPr id="4" name="Date Placeholder 3"/>
          <p:cNvSpPr>
            <a:spLocks noGrp="1"/>
          </p:cNvSpPr>
          <p:nvPr>
            <p:ph type="dt" sz="half" idx="10"/>
          </p:nvPr>
        </p:nvSpPr>
        <p:spPr/>
        <p:txBody>
          <a:bodyPr/>
          <a:lstStyle/>
          <a:p>
            <a:pPr>
              <a:defRPr/>
            </a:pPr>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a:defRPr/>
            </a:pPr>
            <a:fld id="{8796B607-1AAF-489A-8A32-28D59579BD1F}" type="slidenum">
              <a:rPr lang="en-US" smtClean="0"/>
              <a:pPr>
                <a:defRPr/>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35A4DB4-89CB-4597-8CEB-17C516C67A60}" type="slidenum">
              <a:rPr lang="en-US" smtClean="0"/>
              <a:pPr>
                <a:defRPr/>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a:xfrm>
            <a:off x="304800" y="6409944"/>
            <a:ext cx="3581400" cy="365760"/>
          </a:xfrm>
        </p:spPr>
        <p:txBody>
          <a:bodyPr/>
          <a:lstStyle/>
          <a:p>
            <a:pPr>
              <a:defRPr/>
            </a:pPr>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pPr>
              <a:defRPr/>
            </a:pPr>
            <a:fld id="{94D893EA-97B9-4EC7-A985-759D274387A0}" type="slidenum">
              <a:rPr lang="en-US" smtClean="0"/>
              <a:pPr>
                <a:defRPr/>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a:xfrm>
            <a:off x="4343400" y="1036020"/>
            <a:ext cx="457200" cy="441325"/>
          </a:xfrm>
        </p:spPr>
        <p:txBody>
          <a:bodyPr/>
          <a:lstStyle/>
          <a:p>
            <a:pPr>
              <a:defRPr/>
            </a:pPr>
            <a:fld id="{483E97F5-294C-4F5E-8FEC-AD60E79D92C8}"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pPr>
              <a:defRPr/>
            </a:pPr>
            <a:fld id="{2A7E49D4-7075-4F52-ABC7-15A8521B4229}"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pPr>
              <a:defRPr/>
            </a:pPr>
            <a:fld id="{E0D6AD5C-583A-42B8-AD45-3248FBB78A24}" type="slidenum">
              <a:rPr lang="en-US" smtClean="0"/>
              <a:pPr>
                <a:defRPr/>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a:xfrm>
            <a:off x="301752" y="6410848"/>
            <a:ext cx="3383280" cy="365760"/>
          </a:xfrm>
        </p:spPr>
        <p:txBody>
          <a:body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pPr>
              <a:defRPr/>
            </a:pPr>
            <a:fld id="{B85127E5-FA0D-40AD-8EC8-A9C941ED250B}" type="slidenum">
              <a:rPr lang="en-US" smtClean="0"/>
              <a:pPr>
                <a:defRPr/>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pPr>
              <a:defRPr/>
            </a:pPr>
            <a:endParaRPr lang="en-US"/>
          </a:p>
        </p:txBody>
      </p:sp>
      <p:sp>
        <p:nvSpPr>
          <p:cNvPr id="6" name="Footer Placeholder 5"/>
          <p:cNvSpPr>
            <a:spLocks noGrp="1"/>
          </p:cNvSpPr>
          <p:nvPr>
            <p:ph type="ftr" sz="quarter" idx="11"/>
          </p:nvPr>
        </p:nvSpPr>
        <p:spPr>
          <a:xfrm>
            <a:off x="301752" y="6410848"/>
            <a:ext cx="3584448" cy="365760"/>
          </a:xfrm>
        </p:spPr>
        <p:txBody>
          <a:body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defRPr/>
            </a:pPr>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defRPr/>
            </a:pPr>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defRPr/>
            </a:pPr>
            <a:fld id="{93E63668-9BE5-4C2F-9AC6-8C9A1AB3F003}" type="slidenum">
              <a:rPr lang="en-US" smtClean="0"/>
              <a:pPr>
                <a:defRPr/>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om/url?sa=i&amp;rct=j&amp;q=&amp;esrc=s&amp;frm=1&amp;source=images&amp;cd=&amp;cad=rja&amp;uact=8&amp;ved=0CAcQjRw&amp;url=http://www.toonvectors.com/clip-art?similar-to%3Dcartoon-book-waving-black-and-white-line-art-48649&amp;ei=Rta1VInTB9XbavW8gegC&amp;bvm=bv.83640239,d.cWc&amp;psig=AFQjCNFhvAarmQ01WGI_cOP2hdF12qxqkg&amp;ust=1421289388999822"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subTitle" idx="1"/>
          </p:nvPr>
        </p:nvSpPr>
        <p:spPr>
          <a:xfrm>
            <a:off x="152400" y="3429000"/>
            <a:ext cx="8839200" cy="1066800"/>
          </a:xfrm>
        </p:spPr>
        <p:txBody>
          <a:bodyPr>
            <a:normAutofit/>
          </a:bodyPr>
          <a:lstStyle/>
          <a:p>
            <a:pPr marR="0" algn="l" eaLnBrk="1" hangingPunct="1">
              <a:lnSpc>
                <a:spcPct val="80000"/>
              </a:lnSpc>
            </a:pPr>
            <a:endParaRPr lang="en-US" altLang="en-US" sz="2200" dirty="0">
              <a:solidFill>
                <a:schemeClr val="tx1"/>
              </a:solidFill>
            </a:endParaRPr>
          </a:p>
          <a:p>
            <a:pPr marR="0" eaLnBrk="1" hangingPunct="1">
              <a:lnSpc>
                <a:spcPct val="80000"/>
              </a:lnSpc>
            </a:pPr>
            <a:r>
              <a:rPr lang="en-US" altLang="en-US" sz="2200" b="1" u="sng" dirty="0" smtClean="0">
                <a:solidFill>
                  <a:srgbClr val="FF0000"/>
                </a:solidFill>
              </a:rPr>
              <a:t>“The Romance and the Reality”</a:t>
            </a:r>
          </a:p>
          <a:p>
            <a:pPr marR="0" eaLnBrk="1" hangingPunct="1">
              <a:lnSpc>
                <a:spcPct val="80000"/>
              </a:lnSpc>
            </a:pPr>
            <a:r>
              <a:rPr lang="en-US" altLang="en-US" sz="2200" u="sng" dirty="0" smtClean="0">
                <a:solidFill>
                  <a:srgbClr val="FF0000"/>
                </a:solidFill>
              </a:rPr>
              <a:t>(</a:t>
            </a:r>
            <a:r>
              <a:rPr lang="en-US" altLang="en-US" sz="2200" u="sng" dirty="0" err="1" smtClean="0">
                <a:solidFill>
                  <a:srgbClr val="FF0000"/>
                </a:solidFill>
              </a:rPr>
              <a:t>Fountas</a:t>
            </a:r>
            <a:r>
              <a:rPr lang="en-US" altLang="en-US" sz="2200" u="sng" dirty="0" smtClean="0">
                <a:solidFill>
                  <a:srgbClr val="FF0000"/>
                </a:solidFill>
              </a:rPr>
              <a:t> and </a:t>
            </a:r>
            <a:r>
              <a:rPr lang="en-US" altLang="en-US" sz="2200" u="sng" dirty="0" err="1" smtClean="0">
                <a:solidFill>
                  <a:srgbClr val="FF0000"/>
                </a:solidFill>
              </a:rPr>
              <a:t>Pinnell</a:t>
            </a:r>
            <a:r>
              <a:rPr lang="en-US" altLang="en-US" sz="2200" u="sng" dirty="0" smtClean="0">
                <a:solidFill>
                  <a:srgbClr val="FF0000"/>
                </a:solidFill>
              </a:rPr>
              <a:t> 2012)</a:t>
            </a:r>
            <a:endParaRPr lang="en-US" altLang="en-US" sz="2200" b="1" u="sng" dirty="0" smtClean="0">
              <a:solidFill>
                <a:srgbClr val="FF0000"/>
              </a:solidFill>
            </a:endParaRPr>
          </a:p>
          <a:p>
            <a:pPr marR="0" algn="ctr" eaLnBrk="1" hangingPunct="1">
              <a:lnSpc>
                <a:spcPct val="80000"/>
              </a:lnSpc>
            </a:pPr>
            <a:endParaRPr lang="en-US" altLang="en-US" sz="2500" b="1" u="sng" dirty="0" smtClean="0">
              <a:solidFill>
                <a:schemeClr val="tx1"/>
              </a:solidFill>
            </a:endParaRPr>
          </a:p>
        </p:txBody>
      </p:sp>
      <p:sp>
        <p:nvSpPr>
          <p:cNvPr id="3074" name="Rectangle 2"/>
          <p:cNvSpPr>
            <a:spLocks noGrp="1" noChangeArrowheads="1"/>
          </p:cNvSpPr>
          <p:nvPr>
            <p:ph type="ctrTitle"/>
          </p:nvPr>
        </p:nvSpPr>
        <p:spPr>
          <a:xfrm>
            <a:off x="1390650" y="2209799"/>
            <a:ext cx="6400800" cy="1295401"/>
          </a:xfrm>
        </p:spPr>
        <p:txBody>
          <a:bodyPr/>
          <a:lstStyle/>
          <a:p>
            <a:pPr algn="ctr" eaLnBrk="1" fontAlgn="auto" hangingPunct="1">
              <a:spcAft>
                <a:spcPts val="0"/>
              </a:spcAft>
              <a:defRPr/>
            </a:pPr>
            <a:r>
              <a:rPr lang="en-US" b="1" u="sng" dirty="0" smtClean="0">
                <a:latin typeface="Aharoni" panose="02010803020104030203" pitchFamily="2" charset="-79"/>
                <a:cs typeface="Aharoni" panose="02010803020104030203" pitchFamily="2" charset="-79"/>
              </a:rPr>
              <a:t>Guided Reading</a:t>
            </a:r>
          </a:p>
        </p:txBody>
      </p:sp>
      <p:pic>
        <p:nvPicPr>
          <p:cNvPr id="1026" name="Picture 2" descr="C:\Users\WILSE001\AppData\Local\Microsoft\Windows\Temporary Internet Files\Content.IE5\7PC4VVKS\readin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2544" y="482008"/>
            <a:ext cx="2587256" cy="165159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248400" y="4495800"/>
            <a:ext cx="2667000" cy="2031325"/>
          </a:xfrm>
          <a:prstGeom prst="rect">
            <a:avLst/>
          </a:prstGeom>
          <a:noFill/>
        </p:spPr>
        <p:txBody>
          <a:bodyPr wrap="square" rtlCol="0">
            <a:spAutoFit/>
          </a:bodyPr>
          <a:lstStyle/>
          <a:p>
            <a:pPr algn="r"/>
            <a:r>
              <a:rPr lang="en-US" b="1" dirty="0" smtClean="0">
                <a:solidFill>
                  <a:srgbClr val="009900"/>
                </a:solidFill>
              </a:rPr>
              <a:t>Erin Wilson</a:t>
            </a:r>
          </a:p>
          <a:p>
            <a:pPr algn="r"/>
            <a:r>
              <a:rPr lang="en-US" b="1" dirty="0" smtClean="0">
                <a:solidFill>
                  <a:srgbClr val="009900"/>
                </a:solidFill>
              </a:rPr>
              <a:t>Instructional Coach</a:t>
            </a:r>
          </a:p>
          <a:p>
            <a:pPr algn="r"/>
            <a:r>
              <a:rPr lang="en-US" b="1" dirty="0" smtClean="0">
                <a:solidFill>
                  <a:srgbClr val="009900"/>
                </a:solidFill>
              </a:rPr>
              <a:t>AF STEM Magnet</a:t>
            </a:r>
          </a:p>
          <a:p>
            <a:pPr algn="r"/>
            <a:r>
              <a:rPr lang="en-US" b="1" dirty="0" smtClean="0">
                <a:solidFill>
                  <a:srgbClr val="009900"/>
                </a:solidFill>
              </a:rPr>
              <a:t>Dr. </a:t>
            </a:r>
            <a:r>
              <a:rPr lang="en-US" b="1" dirty="0" err="1" smtClean="0">
                <a:solidFill>
                  <a:srgbClr val="009900"/>
                </a:solidFill>
              </a:rPr>
              <a:t>Abodeeb</a:t>
            </a:r>
            <a:endParaRPr lang="en-US" b="1" dirty="0" smtClean="0">
              <a:solidFill>
                <a:srgbClr val="009900"/>
              </a:solidFill>
            </a:endParaRPr>
          </a:p>
          <a:p>
            <a:pPr algn="r"/>
            <a:r>
              <a:rPr lang="en-US" b="1" dirty="0" smtClean="0">
                <a:solidFill>
                  <a:srgbClr val="009900"/>
                </a:solidFill>
              </a:rPr>
              <a:t>Univ. of Hartford</a:t>
            </a:r>
          </a:p>
          <a:p>
            <a:pPr algn="r"/>
            <a:r>
              <a:rPr lang="en-US" b="1" dirty="0" smtClean="0">
                <a:solidFill>
                  <a:srgbClr val="009900"/>
                </a:solidFill>
              </a:rPr>
              <a:t>January 14, 2014</a:t>
            </a:r>
          </a:p>
          <a:p>
            <a:endParaRPr lang="en-US" b="1" dirty="0">
              <a:solidFill>
                <a:srgbClr val="0099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a:bodyPr>
          <a:lstStyle/>
          <a:p>
            <a:pPr eaLnBrk="1" fontAlgn="auto" hangingPunct="1">
              <a:spcAft>
                <a:spcPts val="0"/>
              </a:spcAft>
              <a:defRPr/>
            </a:pPr>
            <a:r>
              <a:rPr lang="en-US" smtClean="0"/>
              <a:t>Essential Components</a:t>
            </a:r>
          </a:p>
        </p:txBody>
      </p:sp>
      <p:sp>
        <p:nvSpPr>
          <p:cNvPr id="5123" name="Rectangle 3"/>
          <p:cNvSpPr>
            <a:spLocks noGrp="1" noChangeArrowheads="1"/>
          </p:cNvSpPr>
          <p:nvPr>
            <p:ph sz="quarter" idx="1"/>
          </p:nvPr>
        </p:nvSpPr>
        <p:spPr>
          <a:xfrm>
            <a:off x="228600" y="1524000"/>
            <a:ext cx="8458200" cy="4724400"/>
          </a:xfrm>
        </p:spPr>
        <p:txBody>
          <a:bodyPr>
            <a:normAutofit lnSpcReduction="10000"/>
          </a:bodyPr>
          <a:lstStyle/>
          <a:p>
            <a:pPr marL="365760" indent="-256032" eaLnBrk="1" fontAlgn="auto" hangingPunct="1">
              <a:lnSpc>
                <a:spcPct val="90000"/>
              </a:lnSpc>
              <a:spcAft>
                <a:spcPts val="0"/>
              </a:spcAft>
              <a:buFont typeface="Wingdings 3"/>
              <a:buChar char=""/>
              <a:defRPr/>
            </a:pPr>
            <a:r>
              <a:rPr lang="en-US" sz="2400" dirty="0" smtClean="0"/>
              <a:t>A teacher works with a small group.</a:t>
            </a:r>
          </a:p>
          <a:p>
            <a:pPr marL="365760" indent="-256032" eaLnBrk="1" fontAlgn="auto" hangingPunct="1">
              <a:lnSpc>
                <a:spcPct val="90000"/>
              </a:lnSpc>
              <a:spcAft>
                <a:spcPts val="0"/>
              </a:spcAft>
              <a:buFont typeface="Wingdings 3"/>
              <a:buChar char=""/>
              <a:defRPr/>
            </a:pPr>
            <a:r>
              <a:rPr lang="en-US" sz="2400" dirty="0" smtClean="0"/>
              <a:t>Children in the group are similar in their development of a reading process and are able to read about the same level of text.</a:t>
            </a:r>
          </a:p>
          <a:p>
            <a:pPr marL="365760" indent="-256032" eaLnBrk="1" fontAlgn="auto" hangingPunct="1">
              <a:lnSpc>
                <a:spcPct val="90000"/>
              </a:lnSpc>
              <a:spcAft>
                <a:spcPts val="0"/>
              </a:spcAft>
              <a:buFont typeface="Wingdings 3"/>
              <a:buChar char=""/>
              <a:defRPr/>
            </a:pPr>
            <a:r>
              <a:rPr lang="en-US" sz="2400" dirty="0" smtClean="0"/>
              <a:t>Teachers introduce the stories and assist the children’s reading in ways that help to develop independent reading strategies.</a:t>
            </a:r>
          </a:p>
          <a:p>
            <a:pPr marL="365760" indent="-256032" eaLnBrk="1" fontAlgn="auto" hangingPunct="1">
              <a:lnSpc>
                <a:spcPct val="90000"/>
              </a:lnSpc>
              <a:spcAft>
                <a:spcPts val="0"/>
              </a:spcAft>
              <a:buFont typeface="Wingdings 3"/>
              <a:buChar char=""/>
              <a:defRPr/>
            </a:pPr>
            <a:r>
              <a:rPr lang="en-US" sz="2400" dirty="0" smtClean="0"/>
              <a:t>The goal is for children to read independently and silently.</a:t>
            </a:r>
          </a:p>
          <a:p>
            <a:pPr marL="365760" indent="-256032" eaLnBrk="1" fontAlgn="auto" hangingPunct="1">
              <a:lnSpc>
                <a:spcPct val="90000"/>
              </a:lnSpc>
              <a:spcAft>
                <a:spcPts val="0"/>
              </a:spcAft>
              <a:buFont typeface="Wingdings 3"/>
              <a:buChar char=""/>
              <a:defRPr/>
            </a:pPr>
            <a:r>
              <a:rPr lang="en-US" sz="2400" dirty="0" smtClean="0"/>
              <a:t>The emphasis is on reading increasingly challenging books over time.</a:t>
            </a:r>
          </a:p>
          <a:p>
            <a:pPr marL="365760" indent="-256032" eaLnBrk="1" fontAlgn="auto" hangingPunct="1">
              <a:lnSpc>
                <a:spcPct val="90000"/>
              </a:lnSpc>
              <a:spcAft>
                <a:spcPts val="0"/>
              </a:spcAft>
              <a:buFont typeface="Wingdings 3"/>
              <a:buChar char=""/>
              <a:defRPr/>
            </a:pPr>
            <a:r>
              <a:rPr lang="en-US" sz="2400" dirty="0" smtClean="0"/>
              <a:t>Children are grouped and regrouped in a dynamic process that involves ongoing observation and assessment.</a:t>
            </a:r>
          </a:p>
          <a:p>
            <a:pPr marL="365760" indent="-256032" eaLnBrk="1" fontAlgn="auto" hangingPunct="1">
              <a:lnSpc>
                <a:spcPct val="90000"/>
              </a:lnSpc>
              <a:spcAft>
                <a:spcPts val="0"/>
              </a:spcAft>
              <a:buFontTx/>
              <a:buNone/>
              <a:defRPr/>
            </a:pPr>
            <a:endParaRPr lang="en-US" sz="1200" dirty="0" smtClean="0"/>
          </a:p>
          <a:p>
            <a:pPr marL="365760" indent="-256032" eaLnBrk="1" fontAlgn="auto" hangingPunct="1">
              <a:lnSpc>
                <a:spcPct val="90000"/>
              </a:lnSpc>
              <a:spcAft>
                <a:spcPts val="0"/>
              </a:spcAft>
              <a:buFontTx/>
              <a:buNone/>
              <a:defRPr/>
            </a:pPr>
            <a:r>
              <a:rPr lang="en-US" sz="1200" dirty="0" err="1" smtClean="0"/>
              <a:t>Fountas</a:t>
            </a:r>
            <a:r>
              <a:rPr lang="en-US" sz="1200" dirty="0" smtClean="0"/>
              <a:t> &amp; </a:t>
            </a:r>
            <a:r>
              <a:rPr lang="en-US" sz="1200" dirty="0" err="1" smtClean="0"/>
              <a:t>Pinnell</a:t>
            </a:r>
            <a:r>
              <a:rPr lang="en-US" sz="1200" dirty="0" smtClean="0"/>
              <a:t>-Guided Reading, p. 4</a:t>
            </a:r>
          </a:p>
          <a:p>
            <a:pPr marL="365760" indent="-256032" eaLnBrk="1" fontAlgn="auto" hangingPunct="1">
              <a:lnSpc>
                <a:spcPct val="90000"/>
              </a:lnSpc>
              <a:spcAft>
                <a:spcPts val="0"/>
              </a:spcAft>
              <a:buFont typeface="Wingdings 3"/>
              <a:buChar char=""/>
              <a:defRPr/>
            </a:pPr>
            <a:endParaRPr lang="en-US" sz="24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fontAlgn="auto" hangingPunct="1">
              <a:spcAft>
                <a:spcPts val="0"/>
              </a:spcAft>
              <a:defRPr/>
            </a:pPr>
            <a:r>
              <a:rPr lang="en-US" smtClean="0"/>
              <a:t>Overall Purpose</a:t>
            </a:r>
          </a:p>
        </p:txBody>
      </p:sp>
      <p:sp>
        <p:nvSpPr>
          <p:cNvPr id="16386" name="Rectangle 3"/>
          <p:cNvSpPr>
            <a:spLocks noGrp="1" noChangeArrowheads="1"/>
          </p:cNvSpPr>
          <p:nvPr>
            <p:ph sz="quarter" idx="1"/>
          </p:nvPr>
        </p:nvSpPr>
        <p:spPr/>
        <p:txBody>
          <a:bodyPr/>
          <a:lstStyle/>
          <a:p>
            <a:pPr eaLnBrk="1" hangingPunct="1"/>
            <a:r>
              <a:rPr lang="en-US" altLang="en-US" smtClean="0"/>
              <a:t>TO ENABLE CHILDREN TO READ FOR MEANING AT ALL TIMES!!!!!!</a:t>
            </a:r>
          </a:p>
          <a:p>
            <a:pPr eaLnBrk="1" hangingPunct="1"/>
            <a:r>
              <a:rPr lang="en-US" altLang="en-US" smtClean="0"/>
              <a:t>To develop a network of strategies</a:t>
            </a:r>
          </a:p>
          <a:p>
            <a:pPr lvl="1" eaLnBrk="1" hangingPunct="1"/>
            <a:r>
              <a:rPr lang="en-US" altLang="en-US" smtClean="0"/>
              <a:t>Use three sources of language information: meaning, structure and visual information effectively. (Also know as semantic, syntactic and graphophonic cueing systems).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a:bodyPr>
          <a:lstStyle/>
          <a:p>
            <a:pPr eaLnBrk="1" fontAlgn="auto" hangingPunct="1">
              <a:spcAft>
                <a:spcPts val="0"/>
              </a:spcAft>
              <a:defRPr/>
            </a:pPr>
            <a:r>
              <a:rPr lang="en-US" smtClean="0"/>
              <a:t>Format-Before Reading</a:t>
            </a:r>
          </a:p>
        </p:txBody>
      </p:sp>
      <p:sp>
        <p:nvSpPr>
          <p:cNvPr id="7171" name="Rectangle 3"/>
          <p:cNvSpPr>
            <a:spLocks noGrp="1" noChangeArrowheads="1"/>
          </p:cNvSpPr>
          <p:nvPr>
            <p:ph sz="half" idx="1"/>
          </p:nvPr>
        </p:nvSpPr>
        <p:spPr>
          <a:xfrm>
            <a:off x="1066800" y="1600200"/>
            <a:ext cx="3733800" cy="4876800"/>
          </a:xfrm>
        </p:spPr>
        <p:txBody>
          <a:bodyPr>
            <a:normAutofit lnSpcReduction="10000"/>
          </a:bodyPr>
          <a:lstStyle/>
          <a:p>
            <a:pPr marL="365760" indent="-256032" eaLnBrk="1" fontAlgn="auto" hangingPunct="1">
              <a:lnSpc>
                <a:spcPct val="90000"/>
              </a:lnSpc>
              <a:spcAft>
                <a:spcPts val="0"/>
              </a:spcAft>
              <a:buFontTx/>
              <a:buNone/>
              <a:defRPr/>
            </a:pPr>
            <a:r>
              <a:rPr lang="en-US" sz="2400" smtClean="0"/>
              <a:t>Teacher</a:t>
            </a:r>
          </a:p>
          <a:p>
            <a:pPr marL="365760" indent="-256032" eaLnBrk="1" fontAlgn="auto" hangingPunct="1">
              <a:lnSpc>
                <a:spcPct val="90000"/>
              </a:lnSpc>
              <a:spcAft>
                <a:spcPts val="0"/>
              </a:spcAft>
              <a:buFont typeface="Wingdings 3"/>
              <a:buChar char=""/>
              <a:defRPr/>
            </a:pPr>
            <a:r>
              <a:rPr lang="en-US" sz="2400" smtClean="0"/>
              <a:t>Selects appropriate text, that will be supportive with a few problems to solve</a:t>
            </a:r>
          </a:p>
          <a:p>
            <a:pPr marL="365760" indent="-256032" eaLnBrk="1" fontAlgn="auto" hangingPunct="1">
              <a:lnSpc>
                <a:spcPct val="90000"/>
              </a:lnSpc>
              <a:spcAft>
                <a:spcPts val="0"/>
              </a:spcAft>
              <a:buFont typeface="Wingdings 3"/>
              <a:buChar char=""/>
              <a:defRPr/>
            </a:pPr>
            <a:r>
              <a:rPr lang="en-US" sz="2400" smtClean="0"/>
              <a:t>Prepares an introduction to the story.</a:t>
            </a:r>
          </a:p>
          <a:p>
            <a:pPr marL="365760" indent="-256032" eaLnBrk="1" fontAlgn="auto" hangingPunct="1">
              <a:lnSpc>
                <a:spcPct val="90000"/>
              </a:lnSpc>
              <a:spcAft>
                <a:spcPts val="0"/>
              </a:spcAft>
              <a:buFont typeface="Wingdings 3"/>
              <a:buChar char=""/>
              <a:defRPr/>
            </a:pPr>
            <a:r>
              <a:rPr lang="en-US" sz="2400" smtClean="0"/>
              <a:t>Introduces the story keeping in mind language sources and the skills of the reader.</a:t>
            </a:r>
          </a:p>
          <a:p>
            <a:pPr marL="365760" indent="-256032" eaLnBrk="1" fontAlgn="auto" hangingPunct="1">
              <a:lnSpc>
                <a:spcPct val="90000"/>
              </a:lnSpc>
              <a:spcAft>
                <a:spcPts val="0"/>
              </a:spcAft>
              <a:buFont typeface="Wingdings 3"/>
              <a:buChar char=""/>
              <a:defRPr/>
            </a:pPr>
            <a:r>
              <a:rPr lang="en-US" sz="2400" smtClean="0"/>
              <a:t>Leaves some questions to be answered during reading.</a:t>
            </a:r>
          </a:p>
        </p:txBody>
      </p:sp>
      <p:sp>
        <p:nvSpPr>
          <p:cNvPr id="7172" name="Rectangle 4"/>
          <p:cNvSpPr>
            <a:spLocks noGrp="1" noChangeArrowheads="1"/>
          </p:cNvSpPr>
          <p:nvPr>
            <p:ph sz="half" idx="2"/>
          </p:nvPr>
        </p:nvSpPr>
        <p:spPr>
          <a:xfrm>
            <a:off x="4953000" y="1600200"/>
            <a:ext cx="3733800" cy="4953000"/>
          </a:xfrm>
        </p:spPr>
        <p:txBody>
          <a:bodyPr>
            <a:normAutofit/>
          </a:bodyPr>
          <a:lstStyle/>
          <a:p>
            <a:pPr marL="365760" indent="-256032" eaLnBrk="1" fontAlgn="auto" hangingPunct="1">
              <a:spcAft>
                <a:spcPts val="0"/>
              </a:spcAft>
              <a:buFontTx/>
              <a:buNone/>
              <a:defRPr/>
            </a:pPr>
            <a:r>
              <a:rPr lang="en-US" smtClean="0"/>
              <a:t>Children</a:t>
            </a:r>
          </a:p>
          <a:p>
            <a:pPr marL="365760" indent="-256032" eaLnBrk="1" fontAlgn="auto" hangingPunct="1">
              <a:spcAft>
                <a:spcPts val="0"/>
              </a:spcAft>
              <a:buFont typeface="Wingdings 3"/>
              <a:buChar char=""/>
              <a:defRPr/>
            </a:pPr>
            <a:r>
              <a:rPr lang="en-US" smtClean="0"/>
              <a:t>Engage in conversation about the story.</a:t>
            </a:r>
          </a:p>
          <a:p>
            <a:pPr marL="365760" indent="-256032" eaLnBrk="1" fontAlgn="auto" hangingPunct="1">
              <a:spcAft>
                <a:spcPts val="0"/>
              </a:spcAft>
              <a:buFont typeface="Wingdings 3"/>
              <a:buChar char=""/>
              <a:defRPr/>
            </a:pPr>
            <a:r>
              <a:rPr lang="en-US" smtClean="0"/>
              <a:t>Raise questions.</a:t>
            </a:r>
          </a:p>
          <a:p>
            <a:pPr marL="365760" indent="-256032" eaLnBrk="1" fontAlgn="auto" hangingPunct="1">
              <a:spcAft>
                <a:spcPts val="0"/>
              </a:spcAft>
              <a:buFont typeface="Wingdings 3"/>
              <a:buChar char=""/>
              <a:defRPr/>
            </a:pPr>
            <a:r>
              <a:rPr lang="en-US" smtClean="0"/>
              <a:t>Build expectations.</a:t>
            </a:r>
          </a:p>
          <a:p>
            <a:pPr marL="365760" indent="-256032" eaLnBrk="1" fontAlgn="auto" hangingPunct="1">
              <a:spcAft>
                <a:spcPts val="0"/>
              </a:spcAft>
              <a:buFont typeface="Wingdings 3"/>
              <a:buChar char=""/>
              <a:defRPr/>
            </a:pPr>
            <a:r>
              <a:rPr lang="en-US" smtClean="0"/>
              <a:t>Notice information in the text.</a:t>
            </a:r>
          </a:p>
          <a:p>
            <a:pPr marL="365760" indent="-256032" eaLnBrk="1" fontAlgn="auto" hangingPunct="1">
              <a:spcAft>
                <a:spcPts val="0"/>
              </a:spcAft>
              <a:buFont typeface="Wingdings 3"/>
              <a:buChar char=""/>
              <a:defRPr/>
            </a:pPr>
            <a:endParaRPr lang="en-US" smtClean="0"/>
          </a:p>
          <a:p>
            <a:pPr marL="365760" indent="-256032" eaLnBrk="1" fontAlgn="auto" hangingPunct="1">
              <a:spcAft>
                <a:spcPts val="0"/>
              </a:spcAft>
              <a:buFontTx/>
              <a:buNone/>
              <a:defRPr/>
            </a:pPr>
            <a:endParaRPr lang="en-US" sz="1200" smtClean="0"/>
          </a:p>
          <a:p>
            <a:pPr marL="365760" indent="-256032" eaLnBrk="1" fontAlgn="auto" hangingPunct="1">
              <a:spcAft>
                <a:spcPts val="0"/>
              </a:spcAft>
              <a:buFontTx/>
              <a:buNone/>
              <a:defRPr/>
            </a:pPr>
            <a:r>
              <a:rPr lang="en-US" sz="1200" smtClean="0"/>
              <a:t>Fountas and Pinnell-Guided Reading p.7</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a:bodyPr>
          <a:lstStyle/>
          <a:p>
            <a:pPr eaLnBrk="1" fontAlgn="auto" hangingPunct="1">
              <a:spcAft>
                <a:spcPts val="0"/>
              </a:spcAft>
              <a:defRPr/>
            </a:pPr>
            <a:r>
              <a:rPr lang="en-US" smtClean="0"/>
              <a:t>Format-During Reading</a:t>
            </a:r>
          </a:p>
        </p:txBody>
      </p:sp>
      <p:sp>
        <p:nvSpPr>
          <p:cNvPr id="8195" name="Rectangle 3"/>
          <p:cNvSpPr>
            <a:spLocks noGrp="1" noChangeArrowheads="1"/>
          </p:cNvSpPr>
          <p:nvPr>
            <p:ph sz="half" idx="1"/>
          </p:nvPr>
        </p:nvSpPr>
        <p:spPr>
          <a:xfrm>
            <a:off x="990600" y="1600200"/>
            <a:ext cx="3733800" cy="4876800"/>
          </a:xfrm>
        </p:spPr>
        <p:txBody>
          <a:bodyPr>
            <a:normAutofit lnSpcReduction="10000"/>
          </a:bodyPr>
          <a:lstStyle/>
          <a:p>
            <a:pPr marL="365760" indent="-256032" eaLnBrk="1" fontAlgn="auto" hangingPunct="1">
              <a:lnSpc>
                <a:spcPct val="90000"/>
              </a:lnSpc>
              <a:spcAft>
                <a:spcPts val="0"/>
              </a:spcAft>
              <a:buFontTx/>
              <a:buNone/>
              <a:defRPr/>
            </a:pPr>
            <a:r>
              <a:rPr lang="en-US" sz="2400" smtClean="0"/>
              <a:t>Teacher</a:t>
            </a:r>
          </a:p>
          <a:p>
            <a:pPr marL="365760" indent="-256032" eaLnBrk="1" fontAlgn="auto" hangingPunct="1">
              <a:lnSpc>
                <a:spcPct val="90000"/>
              </a:lnSpc>
              <a:spcAft>
                <a:spcPts val="0"/>
              </a:spcAft>
              <a:buFont typeface="Wingdings 3"/>
              <a:buChar char=""/>
              <a:defRPr/>
            </a:pPr>
            <a:r>
              <a:rPr lang="en-US" sz="2400" smtClean="0"/>
              <a:t>“Listens in”</a:t>
            </a:r>
          </a:p>
          <a:p>
            <a:pPr marL="365760" indent="-256032" eaLnBrk="1" fontAlgn="auto" hangingPunct="1">
              <a:lnSpc>
                <a:spcPct val="90000"/>
              </a:lnSpc>
              <a:spcAft>
                <a:spcPts val="0"/>
              </a:spcAft>
              <a:buFont typeface="Wingdings 3"/>
              <a:buChar char=""/>
              <a:defRPr/>
            </a:pPr>
            <a:r>
              <a:rPr lang="en-US" sz="2400" smtClean="0"/>
              <a:t>Observes the reader’s behaviors for evidence of strategy use.</a:t>
            </a:r>
          </a:p>
          <a:p>
            <a:pPr marL="365760" indent="-256032" eaLnBrk="1" fontAlgn="auto" hangingPunct="1">
              <a:lnSpc>
                <a:spcPct val="90000"/>
              </a:lnSpc>
              <a:spcAft>
                <a:spcPts val="0"/>
              </a:spcAft>
              <a:buFont typeface="Wingdings 3"/>
              <a:buChar char=""/>
              <a:defRPr/>
            </a:pPr>
            <a:r>
              <a:rPr lang="en-US" sz="2400" smtClean="0"/>
              <a:t>Confirms children’s problem-solving attempts and success.</a:t>
            </a:r>
          </a:p>
          <a:p>
            <a:pPr marL="365760" indent="-256032" eaLnBrk="1" fontAlgn="auto" hangingPunct="1">
              <a:lnSpc>
                <a:spcPct val="90000"/>
              </a:lnSpc>
              <a:spcAft>
                <a:spcPts val="0"/>
              </a:spcAft>
              <a:buFont typeface="Wingdings 3"/>
              <a:buChar char=""/>
              <a:defRPr/>
            </a:pPr>
            <a:r>
              <a:rPr lang="en-US" sz="2400" smtClean="0"/>
              <a:t>Interacts with individuals to assist with problem- solving at difficulty.</a:t>
            </a:r>
          </a:p>
          <a:p>
            <a:pPr marL="365760" indent="-256032" eaLnBrk="1" fontAlgn="auto" hangingPunct="1">
              <a:lnSpc>
                <a:spcPct val="90000"/>
              </a:lnSpc>
              <a:spcAft>
                <a:spcPts val="0"/>
              </a:spcAft>
              <a:buFont typeface="Wingdings 3"/>
              <a:buChar char=""/>
              <a:defRPr/>
            </a:pPr>
            <a:r>
              <a:rPr lang="en-US" sz="2400" smtClean="0"/>
              <a:t>Makes notes about the strategies of individual readers.</a:t>
            </a:r>
          </a:p>
        </p:txBody>
      </p:sp>
      <p:sp>
        <p:nvSpPr>
          <p:cNvPr id="8196" name="Rectangle 4"/>
          <p:cNvSpPr>
            <a:spLocks noGrp="1" noChangeArrowheads="1"/>
          </p:cNvSpPr>
          <p:nvPr>
            <p:ph sz="half" idx="2"/>
          </p:nvPr>
        </p:nvSpPr>
        <p:spPr>
          <a:xfrm>
            <a:off x="4953000" y="1600200"/>
            <a:ext cx="3733800" cy="4953000"/>
          </a:xfrm>
        </p:spPr>
        <p:txBody>
          <a:bodyPr>
            <a:normAutofit/>
          </a:bodyPr>
          <a:lstStyle/>
          <a:p>
            <a:pPr marL="365760" indent="-256032" eaLnBrk="1" fontAlgn="auto" hangingPunct="1">
              <a:spcAft>
                <a:spcPts val="0"/>
              </a:spcAft>
              <a:buFontTx/>
              <a:buNone/>
              <a:defRPr/>
            </a:pPr>
            <a:r>
              <a:rPr lang="en-US" dirty="0" smtClean="0"/>
              <a:t>Children</a:t>
            </a:r>
          </a:p>
          <a:p>
            <a:pPr marL="365760" indent="-256032" eaLnBrk="1" fontAlgn="auto" hangingPunct="1">
              <a:spcAft>
                <a:spcPts val="0"/>
              </a:spcAft>
              <a:buFont typeface="Wingdings 3"/>
              <a:buChar char=""/>
              <a:defRPr/>
            </a:pPr>
            <a:r>
              <a:rPr lang="en-US" dirty="0" smtClean="0"/>
              <a:t>Read the whole text or unified part to themselves (softly or silently.</a:t>
            </a:r>
          </a:p>
          <a:p>
            <a:pPr marL="365760" indent="-256032" eaLnBrk="1" fontAlgn="auto" hangingPunct="1">
              <a:spcAft>
                <a:spcPts val="0"/>
              </a:spcAft>
              <a:buFont typeface="Wingdings 3"/>
              <a:buChar char=""/>
              <a:defRPr/>
            </a:pPr>
            <a:r>
              <a:rPr lang="en-US" dirty="0" smtClean="0"/>
              <a:t>Request help with problem solving when necessary.</a:t>
            </a:r>
          </a:p>
          <a:p>
            <a:pPr marL="365760" indent="-256032" eaLnBrk="1" fontAlgn="auto" hangingPunct="1">
              <a:spcAft>
                <a:spcPts val="0"/>
              </a:spcAft>
              <a:buFont typeface="Wingdings 3"/>
              <a:buChar char=""/>
              <a:defRPr/>
            </a:pPr>
            <a:endParaRPr lang="en-US" dirty="0" smtClean="0"/>
          </a:p>
          <a:p>
            <a:pPr marL="365760" indent="-256032" eaLnBrk="1" fontAlgn="auto" hangingPunct="1">
              <a:spcAft>
                <a:spcPts val="0"/>
              </a:spcAft>
              <a:buFontTx/>
              <a:buNone/>
              <a:defRPr/>
            </a:pPr>
            <a:endParaRPr lang="en-US" sz="1200" dirty="0" smtClean="0"/>
          </a:p>
          <a:p>
            <a:pPr marL="365760" indent="-256032" eaLnBrk="1" fontAlgn="auto" hangingPunct="1">
              <a:spcAft>
                <a:spcPts val="0"/>
              </a:spcAft>
              <a:buFontTx/>
              <a:buNone/>
              <a:defRPr/>
            </a:pPr>
            <a:endParaRPr lang="en-US" sz="1200" dirty="0" smtClean="0"/>
          </a:p>
          <a:p>
            <a:pPr marL="365760" indent="-256032" eaLnBrk="1" fontAlgn="auto" hangingPunct="1">
              <a:spcAft>
                <a:spcPts val="0"/>
              </a:spcAft>
              <a:buFontTx/>
              <a:buNone/>
              <a:defRPr/>
            </a:pPr>
            <a:r>
              <a:rPr lang="en-US" sz="1200" dirty="0" smtClean="0"/>
              <a:t>Fountas and Pinnell-Guided Reading p.7</a:t>
            </a:r>
          </a:p>
          <a:p>
            <a:pPr marL="365760" indent="-256032" eaLnBrk="1" fontAlgn="auto" hangingPunct="1">
              <a:spcAft>
                <a:spcPts val="0"/>
              </a:spcAft>
              <a:buFontTx/>
              <a:buNone/>
              <a:defRPr/>
            </a:pPr>
            <a:endParaRPr lang="en-US" dirty="0" smtClean="0"/>
          </a:p>
          <a:p>
            <a:pPr marL="365760" indent="-256032" eaLnBrk="1" fontAlgn="auto" hangingPunct="1">
              <a:spcAft>
                <a:spcPts val="0"/>
              </a:spcAft>
              <a:buFont typeface="Wingdings 3"/>
              <a:buChar char=""/>
              <a:defRPr/>
            </a:pPr>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pPr eaLnBrk="1" fontAlgn="auto" hangingPunct="1">
              <a:spcAft>
                <a:spcPts val="0"/>
              </a:spcAft>
              <a:defRPr/>
            </a:pPr>
            <a:r>
              <a:rPr lang="en-US" smtClean="0"/>
              <a:t>Format- After Reading</a:t>
            </a:r>
          </a:p>
        </p:txBody>
      </p:sp>
      <p:sp>
        <p:nvSpPr>
          <p:cNvPr id="9219" name="Rectangle 3"/>
          <p:cNvSpPr>
            <a:spLocks noGrp="1" noChangeArrowheads="1"/>
          </p:cNvSpPr>
          <p:nvPr>
            <p:ph sz="half" idx="1"/>
          </p:nvPr>
        </p:nvSpPr>
        <p:spPr>
          <a:xfrm>
            <a:off x="1066800" y="1600200"/>
            <a:ext cx="3733800" cy="5029200"/>
          </a:xfrm>
        </p:spPr>
        <p:txBody>
          <a:bodyPr>
            <a:normAutofit fontScale="92500"/>
          </a:bodyPr>
          <a:lstStyle/>
          <a:p>
            <a:pPr marL="365760" indent="-256032" eaLnBrk="1" fontAlgn="auto" hangingPunct="1">
              <a:spcAft>
                <a:spcPts val="0"/>
              </a:spcAft>
              <a:buFontTx/>
              <a:buNone/>
              <a:defRPr/>
            </a:pPr>
            <a:r>
              <a:rPr lang="en-US" sz="2000" smtClean="0"/>
              <a:t>Teacher</a:t>
            </a:r>
          </a:p>
          <a:p>
            <a:pPr marL="365760" indent="-256032" eaLnBrk="1" fontAlgn="auto" hangingPunct="1">
              <a:spcAft>
                <a:spcPts val="0"/>
              </a:spcAft>
              <a:buFont typeface="Wingdings 3"/>
              <a:buChar char=""/>
              <a:defRPr/>
            </a:pPr>
            <a:r>
              <a:rPr lang="en-US" sz="2000" smtClean="0"/>
              <a:t>Talks about the story with the students.</a:t>
            </a:r>
          </a:p>
          <a:p>
            <a:pPr marL="365760" indent="-256032" eaLnBrk="1" fontAlgn="auto" hangingPunct="1">
              <a:spcAft>
                <a:spcPts val="0"/>
              </a:spcAft>
              <a:buFont typeface="Wingdings 3"/>
              <a:buChar char=""/>
              <a:defRPr/>
            </a:pPr>
            <a:r>
              <a:rPr lang="en-US" sz="2000" smtClean="0"/>
              <a:t>Invites personal response.</a:t>
            </a:r>
          </a:p>
          <a:p>
            <a:pPr marL="365760" indent="-256032" eaLnBrk="1" fontAlgn="auto" hangingPunct="1">
              <a:spcAft>
                <a:spcPts val="0"/>
              </a:spcAft>
              <a:buFont typeface="Wingdings 3"/>
              <a:buChar char=""/>
              <a:defRPr/>
            </a:pPr>
            <a:r>
              <a:rPr lang="en-US" sz="2000" smtClean="0"/>
              <a:t>Returns to the text for one or two teaching opportunities such as finding evidence or discussing problem solving.</a:t>
            </a:r>
          </a:p>
          <a:p>
            <a:pPr marL="365760" indent="-256032" eaLnBrk="1" fontAlgn="auto" hangingPunct="1">
              <a:spcAft>
                <a:spcPts val="0"/>
              </a:spcAft>
              <a:buFont typeface="Wingdings 3"/>
              <a:buChar char=""/>
              <a:defRPr/>
            </a:pPr>
            <a:r>
              <a:rPr lang="en-US" sz="2000" smtClean="0"/>
              <a:t>Assesses children’s understanding of what they read.</a:t>
            </a:r>
          </a:p>
          <a:p>
            <a:pPr marL="365760" indent="-256032" eaLnBrk="1" fontAlgn="auto" hangingPunct="1">
              <a:spcAft>
                <a:spcPts val="0"/>
              </a:spcAft>
              <a:buFont typeface="Wingdings 3"/>
              <a:buChar char=""/>
              <a:defRPr/>
            </a:pPr>
            <a:r>
              <a:rPr lang="en-US" sz="2000" smtClean="0"/>
              <a:t>Sometimes engages the children in extending the  story.</a:t>
            </a:r>
          </a:p>
          <a:p>
            <a:pPr marL="365760" indent="-256032" eaLnBrk="1" fontAlgn="auto" hangingPunct="1">
              <a:spcAft>
                <a:spcPts val="0"/>
              </a:spcAft>
              <a:buFont typeface="Wingdings 3"/>
              <a:buChar char=""/>
              <a:defRPr/>
            </a:pPr>
            <a:endParaRPr lang="en-US" sz="2000" smtClean="0"/>
          </a:p>
        </p:txBody>
      </p:sp>
      <p:sp>
        <p:nvSpPr>
          <p:cNvPr id="9220" name="Rectangle 4"/>
          <p:cNvSpPr>
            <a:spLocks noGrp="1" noChangeArrowheads="1"/>
          </p:cNvSpPr>
          <p:nvPr>
            <p:ph sz="half" idx="2"/>
          </p:nvPr>
        </p:nvSpPr>
        <p:spPr>
          <a:xfrm>
            <a:off x="4953000" y="1600200"/>
            <a:ext cx="3733800" cy="5029200"/>
          </a:xfrm>
        </p:spPr>
        <p:txBody>
          <a:bodyPr>
            <a:normAutofit fontScale="92500"/>
          </a:bodyPr>
          <a:lstStyle/>
          <a:p>
            <a:pPr marL="365760" indent="-256032" eaLnBrk="1" fontAlgn="auto" hangingPunct="1">
              <a:lnSpc>
                <a:spcPct val="90000"/>
              </a:lnSpc>
              <a:spcAft>
                <a:spcPts val="0"/>
              </a:spcAft>
              <a:buFontTx/>
              <a:buNone/>
              <a:defRPr/>
            </a:pPr>
            <a:r>
              <a:rPr lang="en-US" sz="2400" smtClean="0"/>
              <a:t>Children</a:t>
            </a:r>
          </a:p>
          <a:p>
            <a:pPr marL="365760" indent="-256032" eaLnBrk="1" fontAlgn="auto" hangingPunct="1">
              <a:lnSpc>
                <a:spcPct val="90000"/>
              </a:lnSpc>
              <a:spcAft>
                <a:spcPts val="0"/>
              </a:spcAft>
              <a:buFont typeface="Wingdings 3"/>
              <a:buChar char=""/>
              <a:defRPr/>
            </a:pPr>
            <a:r>
              <a:rPr lang="en-US" sz="2400" smtClean="0"/>
              <a:t>Talk about the whole story.</a:t>
            </a:r>
          </a:p>
          <a:p>
            <a:pPr marL="365760" indent="-256032" eaLnBrk="1" fontAlgn="auto" hangingPunct="1">
              <a:lnSpc>
                <a:spcPct val="90000"/>
              </a:lnSpc>
              <a:spcAft>
                <a:spcPts val="0"/>
              </a:spcAft>
              <a:buFont typeface="Wingdings 3"/>
              <a:buChar char=""/>
              <a:defRPr/>
            </a:pPr>
            <a:r>
              <a:rPr lang="en-US" sz="2400" smtClean="0"/>
              <a:t>Check predictions and react personally to the story information.</a:t>
            </a:r>
          </a:p>
          <a:p>
            <a:pPr marL="365760" indent="-256032" eaLnBrk="1" fontAlgn="auto" hangingPunct="1">
              <a:lnSpc>
                <a:spcPct val="90000"/>
              </a:lnSpc>
              <a:spcAft>
                <a:spcPts val="0"/>
              </a:spcAft>
              <a:buFont typeface="Wingdings 3"/>
              <a:buChar char=""/>
              <a:defRPr/>
            </a:pPr>
            <a:r>
              <a:rPr lang="en-US" sz="2400" smtClean="0"/>
              <a:t>Revisit the text at points of problem solving as guided by the teacher.</a:t>
            </a:r>
          </a:p>
          <a:p>
            <a:pPr marL="365760" indent="-256032" eaLnBrk="1" fontAlgn="auto" hangingPunct="1">
              <a:lnSpc>
                <a:spcPct val="90000"/>
              </a:lnSpc>
              <a:spcAft>
                <a:spcPts val="0"/>
              </a:spcAft>
              <a:buFont typeface="Wingdings 3"/>
              <a:buChar char=""/>
              <a:defRPr/>
            </a:pPr>
            <a:r>
              <a:rPr lang="en-US" sz="2400" smtClean="0"/>
              <a:t>May reread the story to a partner or independently.</a:t>
            </a:r>
          </a:p>
          <a:p>
            <a:pPr marL="365760" indent="-256032" eaLnBrk="1" fontAlgn="auto" hangingPunct="1">
              <a:lnSpc>
                <a:spcPct val="90000"/>
              </a:lnSpc>
              <a:spcAft>
                <a:spcPts val="0"/>
              </a:spcAft>
              <a:buFont typeface="Wingdings 3"/>
              <a:buChar char=""/>
              <a:defRPr/>
            </a:pPr>
            <a:r>
              <a:rPr lang="en-US" sz="2400" smtClean="0"/>
              <a:t>Sometimes engage in activities that involve extending or responding</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301752" y="0"/>
            <a:ext cx="8534400" cy="1066800"/>
          </a:xfrm>
        </p:spPr>
        <p:txBody>
          <a:bodyPr>
            <a:normAutofit fontScale="90000"/>
          </a:bodyPr>
          <a:lstStyle/>
          <a:p>
            <a:pPr eaLnBrk="1" fontAlgn="auto" hangingPunct="1">
              <a:spcAft>
                <a:spcPts val="0"/>
              </a:spcAft>
              <a:defRPr/>
            </a:pPr>
            <a:r>
              <a:rPr lang="en-US" sz="3600" dirty="0" smtClean="0"/>
              <a:t>How Do we check Comprehension during Guided Reading?</a:t>
            </a:r>
          </a:p>
        </p:txBody>
      </p:sp>
      <p:sp>
        <p:nvSpPr>
          <p:cNvPr id="10243" name="Rectangle 1027"/>
          <p:cNvSpPr>
            <a:spLocks noGrp="1" noChangeArrowheads="1"/>
          </p:cNvSpPr>
          <p:nvPr>
            <p:ph sz="quarter" idx="1"/>
          </p:nvPr>
        </p:nvSpPr>
        <p:spPr>
          <a:xfrm>
            <a:off x="1066800" y="1752600"/>
            <a:ext cx="7620000" cy="4724400"/>
          </a:xfrm>
        </p:spPr>
        <p:txBody>
          <a:bodyPr>
            <a:normAutofit/>
          </a:bodyPr>
          <a:lstStyle/>
          <a:p>
            <a:pPr marL="365760" indent="-256032" eaLnBrk="1" fontAlgn="auto" hangingPunct="1">
              <a:spcAft>
                <a:spcPts val="0"/>
              </a:spcAft>
              <a:buFont typeface="Wingdings 3"/>
              <a:buChar char=""/>
              <a:defRPr/>
            </a:pPr>
            <a:r>
              <a:rPr lang="en-US" sz="2800" smtClean="0"/>
              <a:t>Ask Children questions about reading.</a:t>
            </a:r>
          </a:p>
          <a:p>
            <a:pPr marL="621792" lvl="1" eaLnBrk="1" fontAlgn="auto" hangingPunct="1">
              <a:spcBef>
                <a:spcPts val="324"/>
              </a:spcBef>
              <a:spcAft>
                <a:spcPts val="0"/>
              </a:spcAft>
              <a:buFont typeface="Verdana"/>
              <a:buChar char="◦"/>
              <a:defRPr/>
            </a:pPr>
            <a:r>
              <a:rPr lang="en-US" sz="2400" smtClean="0"/>
              <a:t>Keep questioning brief</a:t>
            </a:r>
          </a:p>
          <a:p>
            <a:pPr marL="621792" lvl="1" eaLnBrk="1" fontAlgn="auto" hangingPunct="1">
              <a:spcBef>
                <a:spcPts val="324"/>
              </a:spcBef>
              <a:spcAft>
                <a:spcPts val="0"/>
              </a:spcAft>
              <a:buFont typeface="Verdana"/>
              <a:buChar char="◦"/>
              <a:defRPr/>
            </a:pPr>
            <a:r>
              <a:rPr lang="en-US" sz="2400" smtClean="0"/>
              <a:t>Make questions more like discussion</a:t>
            </a:r>
          </a:p>
          <a:p>
            <a:pPr marL="621792" lvl="1" eaLnBrk="1" fontAlgn="auto" hangingPunct="1">
              <a:spcBef>
                <a:spcPts val="324"/>
              </a:spcBef>
              <a:spcAft>
                <a:spcPts val="0"/>
              </a:spcAft>
              <a:buFont typeface="Verdana"/>
              <a:buChar char="◦"/>
              <a:defRPr/>
            </a:pPr>
            <a:r>
              <a:rPr lang="en-US" sz="2400" smtClean="0"/>
              <a:t>Structure questions so that children need to inference and not just recall</a:t>
            </a:r>
          </a:p>
          <a:p>
            <a:pPr marL="621792" lvl="1" eaLnBrk="1" fontAlgn="auto" hangingPunct="1">
              <a:spcBef>
                <a:spcPts val="324"/>
              </a:spcBef>
              <a:spcAft>
                <a:spcPts val="0"/>
              </a:spcAft>
              <a:buFont typeface="Verdana"/>
              <a:buChar char="◦"/>
              <a:defRPr/>
            </a:pPr>
            <a:r>
              <a:rPr lang="en-US" sz="2400" smtClean="0"/>
              <a:t>Ask questions that invite personal response</a:t>
            </a:r>
          </a:p>
          <a:p>
            <a:pPr marL="365760" indent="-256032" eaLnBrk="1" fontAlgn="auto" hangingPunct="1">
              <a:spcAft>
                <a:spcPts val="0"/>
              </a:spcAft>
              <a:buFont typeface="Wingdings 3"/>
              <a:buChar char=""/>
              <a:defRPr/>
            </a:pPr>
            <a:r>
              <a:rPr lang="en-US" sz="2800" smtClean="0"/>
              <a:t>Have students retell all or parts of the story.</a:t>
            </a:r>
          </a:p>
          <a:p>
            <a:pPr marL="365760" indent="-256032" eaLnBrk="1" fontAlgn="auto" hangingPunct="1">
              <a:spcAft>
                <a:spcPts val="0"/>
              </a:spcAft>
              <a:buFont typeface="Wingdings 3"/>
              <a:buChar char=""/>
              <a:defRPr/>
            </a:pPr>
            <a:r>
              <a:rPr lang="en-US" sz="2800" smtClean="0"/>
              <a:t>Observe children’s verbal and non-verbal responses. Ask students to point out evidence in the text.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a:bodyPr>
          <a:lstStyle/>
          <a:p>
            <a:pPr eaLnBrk="1" fontAlgn="auto" hangingPunct="1">
              <a:spcAft>
                <a:spcPts val="0"/>
              </a:spcAft>
              <a:defRPr/>
            </a:pPr>
            <a:r>
              <a:rPr lang="en-US" smtClean="0"/>
              <a:t>How do I know if GR is successful?</a:t>
            </a:r>
          </a:p>
        </p:txBody>
      </p:sp>
      <p:sp>
        <p:nvSpPr>
          <p:cNvPr id="21506" name="Rectangle 3"/>
          <p:cNvSpPr>
            <a:spLocks noGrp="1" noChangeArrowheads="1"/>
          </p:cNvSpPr>
          <p:nvPr>
            <p:ph sz="quarter" idx="1"/>
          </p:nvPr>
        </p:nvSpPr>
        <p:spPr/>
        <p:txBody>
          <a:bodyPr/>
          <a:lstStyle/>
          <a:p>
            <a:pPr eaLnBrk="1" hangingPunct="1"/>
            <a:r>
              <a:rPr lang="en-US" altLang="en-US" smtClean="0"/>
              <a:t>When it seems as if students are using strategies effectively and moving into being independent readers.</a:t>
            </a:r>
          </a:p>
          <a:p>
            <a:pPr eaLnBrk="1" hangingPunct="1"/>
            <a:r>
              <a:rPr lang="en-US" altLang="en-US" smtClean="0"/>
              <a:t>You do not need to wait for benchmark testing when you use regular formative assessment and meet with students. Your observations and anecdotal records give you all the information you need.</a:t>
            </a:r>
          </a:p>
          <a:p>
            <a:pPr eaLnBrk="1" hangingPunct="1">
              <a:buFontTx/>
              <a:buNone/>
            </a:pPr>
            <a:endParaRPr lang="en-US" altLang="en-US"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pPr eaLnBrk="1" fontAlgn="auto" hangingPunct="1">
              <a:spcAft>
                <a:spcPts val="0"/>
              </a:spcAft>
              <a:defRPr/>
            </a:pPr>
            <a:r>
              <a:rPr lang="en-US" sz="2400" smtClean="0"/>
              <a:t>A Framework for Literacy Learning</a:t>
            </a:r>
            <a:r>
              <a:rPr lang="en-US" sz="2000" smtClean="0"/>
              <a:t>   </a:t>
            </a:r>
            <a:r>
              <a:rPr lang="en-US" sz="1400" smtClean="0"/>
              <a:t>(Ohio State Collaborative)</a:t>
            </a:r>
            <a:r>
              <a:rPr lang="en-US" sz="2000" smtClean="0"/>
              <a:t/>
            </a:r>
            <a:br>
              <a:rPr lang="en-US" sz="2000" smtClean="0"/>
            </a:br>
            <a:r>
              <a:rPr lang="en-US" sz="2000" smtClean="0"/>
              <a:t>The following are the components of a </a:t>
            </a:r>
            <a:br>
              <a:rPr lang="en-US" sz="2000" smtClean="0"/>
            </a:br>
            <a:r>
              <a:rPr lang="en-US" sz="2000" smtClean="0"/>
              <a:t>well balanced classroom literacy program:</a:t>
            </a:r>
          </a:p>
        </p:txBody>
      </p:sp>
      <p:sp>
        <p:nvSpPr>
          <p:cNvPr id="12291" name="Rectangle 3"/>
          <p:cNvSpPr>
            <a:spLocks noGrp="1" noChangeArrowheads="1"/>
          </p:cNvSpPr>
          <p:nvPr>
            <p:ph sz="quarter" idx="1"/>
          </p:nvPr>
        </p:nvSpPr>
        <p:spPr>
          <a:xfrm>
            <a:off x="228600" y="1447800"/>
            <a:ext cx="8458200" cy="5410200"/>
          </a:xfrm>
        </p:spPr>
        <p:txBody>
          <a:bodyPr>
            <a:normAutofit/>
          </a:bodyPr>
          <a:lstStyle/>
          <a:p>
            <a:pPr marL="365760" indent="-256032" eaLnBrk="1" fontAlgn="auto" hangingPunct="1">
              <a:spcAft>
                <a:spcPts val="0"/>
              </a:spcAft>
              <a:buFont typeface="Wingdings 3"/>
              <a:buChar char=""/>
              <a:defRPr/>
            </a:pPr>
            <a:r>
              <a:rPr lang="en-US" sz="2400" dirty="0" smtClean="0"/>
              <a:t>Read Aloud- supports oral language development, listening comprehension and a model of “book language”. </a:t>
            </a:r>
          </a:p>
          <a:p>
            <a:pPr marL="621792" lvl="1" eaLnBrk="1" fontAlgn="auto" hangingPunct="1">
              <a:spcBef>
                <a:spcPts val="324"/>
              </a:spcBef>
              <a:spcAft>
                <a:spcPts val="0"/>
              </a:spcAft>
              <a:buFont typeface="Verdana"/>
              <a:buChar char="◦"/>
              <a:defRPr/>
            </a:pPr>
            <a:r>
              <a:rPr lang="en-US" sz="2400" dirty="0" smtClean="0"/>
              <a:t>Students are exposed to text above their level. </a:t>
            </a:r>
          </a:p>
          <a:p>
            <a:pPr marL="621792" lvl="1" eaLnBrk="1" fontAlgn="auto" hangingPunct="1">
              <a:spcBef>
                <a:spcPts val="324"/>
              </a:spcBef>
              <a:spcAft>
                <a:spcPts val="0"/>
              </a:spcAft>
              <a:buFont typeface="Verdana"/>
              <a:buChar char="◦"/>
              <a:defRPr/>
            </a:pPr>
            <a:r>
              <a:rPr lang="en-US" sz="2400" dirty="0" smtClean="0"/>
              <a:t>Some texts may also be used to teach specifics.</a:t>
            </a:r>
          </a:p>
          <a:p>
            <a:pPr marL="621792" lvl="1" eaLnBrk="1" fontAlgn="auto" hangingPunct="1">
              <a:spcBef>
                <a:spcPts val="324"/>
              </a:spcBef>
              <a:spcAft>
                <a:spcPts val="0"/>
              </a:spcAft>
              <a:buFontTx/>
              <a:buNone/>
              <a:defRPr/>
            </a:pPr>
            <a:endParaRPr lang="en-US" sz="2400" dirty="0" smtClean="0"/>
          </a:p>
          <a:p>
            <a:pPr marL="365760" indent="-256032" eaLnBrk="1" fontAlgn="auto" hangingPunct="1">
              <a:spcAft>
                <a:spcPts val="0"/>
              </a:spcAft>
              <a:buFont typeface="Wingdings 3"/>
              <a:buChar char=""/>
              <a:defRPr/>
            </a:pPr>
            <a:r>
              <a:rPr lang="en-US" sz="2400" dirty="0" smtClean="0"/>
              <a:t>Shared Reading-The teacher involves the whole class in the reading process and can use the text to teach problem solving skills etc.</a:t>
            </a:r>
          </a:p>
          <a:p>
            <a:pPr marL="365760" indent="-256032" eaLnBrk="1" fontAlgn="auto" hangingPunct="1">
              <a:spcAft>
                <a:spcPts val="0"/>
              </a:spcAft>
              <a:buFontTx/>
              <a:buNone/>
              <a:defRPr/>
            </a:pPr>
            <a:endParaRPr lang="en-US" sz="2400" dirty="0" smtClean="0"/>
          </a:p>
          <a:p>
            <a:pPr marL="365760" indent="-256032" eaLnBrk="1" fontAlgn="auto" hangingPunct="1">
              <a:spcAft>
                <a:spcPts val="0"/>
              </a:spcAft>
              <a:buFont typeface="Wingdings 3"/>
              <a:buChar char=""/>
              <a:defRPr/>
            </a:pPr>
            <a:r>
              <a:rPr lang="en-US" sz="2400" dirty="0" smtClean="0"/>
              <a:t>Guided Reading- Allows the teacher to take a more focused look at students individual reading, teach for strategies and monitor student improvement.</a:t>
            </a:r>
          </a:p>
          <a:p>
            <a:pPr marL="365760" indent="-256032" eaLnBrk="1" fontAlgn="auto" hangingPunct="1">
              <a:spcAft>
                <a:spcPts val="0"/>
              </a:spcAft>
              <a:buFontTx/>
              <a:buNone/>
              <a:defRPr/>
            </a:pPr>
            <a:endParaRPr lang="en-US" sz="24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a:bodyPr>
          <a:lstStyle/>
          <a:p>
            <a:pPr eaLnBrk="1" fontAlgn="auto" hangingPunct="1">
              <a:spcAft>
                <a:spcPts val="0"/>
              </a:spcAft>
              <a:defRPr/>
            </a:pPr>
            <a:r>
              <a:rPr lang="en-US" smtClean="0"/>
              <a:t>A Framework Continued</a:t>
            </a:r>
          </a:p>
        </p:txBody>
      </p:sp>
      <p:sp>
        <p:nvSpPr>
          <p:cNvPr id="23554" name="Rectangle 3"/>
          <p:cNvSpPr>
            <a:spLocks noGrp="1" noChangeArrowheads="1"/>
          </p:cNvSpPr>
          <p:nvPr>
            <p:ph sz="quarter" idx="1"/>
          </p:nvPr>
        </p:nvSpPr>
        <p:spPr>
          <a:xfrm>
            <a:off x="1066800" y="1752600"/>
            <a:ext cx="7620000" cy="4572000"/>
          </a:xfrm>
        </p:spPr>
        <p:txBody>
          <a:bodyPr/>
          <a:lstStyle/>
          <a:p>
            <a:pPr eaLnBrk="1" hangingPunct="1"/>
            <a:r>
              <a:rPr lang="en-US" altLang="en-US" smtClean="0"/>
              <a:t>Independent Reading- Allows children to practice reading independently and employ strategies they have learned. Teachers may conference with individual students and use this time for formative assessment opportunities as is also the case with guided reading. *During independent reading, children can read to themselves or a partner.</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a:bodyPr>
          <a:lstStyle/>
          <a:p>
            <a:pPr eaLnBrk="1" fontAlgn="auto" hangingPunct="1">
              <a:spcAft>
                <a:spcPts val="0"/>
              </a:spcAft>
              <a:defRPr/>
            </a:pPr>
            <a:r>
              <a:rPr lang="en-US" smtClean="0"/>
              <a:t> A Framework Continued</a:t>
            </a:r>
          </a:p>
        </p:txBody>
      </p:sp>
      <p:sp>
        <p:nvSpPr>
          <p:cNvPr id="14339" name="Rectangle 3"/>
          <p:cNvSpPr>
            <a:spLocks noGrp="1" noChangeArrowheads="1"/>
          </p:cNvSpPr>
          <p:nvPr>
            <p:ph sz="quarter" idx="1"/>
          </p:nvPr>
        </p:nvSpPr>
        <p:spPr>
          <a:xfrm>
            <a:off x="1066800" y="1752600"/>
            <a:ext cx="7620000" cy="4572000"/>
          </a:xfrm>
        </p:spPr>
        <p:txBody>
          <a:bodyPr>
            <a:normAutofit/>
          </a:bodyPr>
          <a:lstStyle/>
          <a:p>
            <a:pPr marL="365760" indent="-256032" eaLnBrk="1" fontAlgn="auto" hangingPunct="1">
              <a:lnSpc>
                <a:spcPct val="90000"/>
              </a:lnSpc>
              <a:spcAft>
                <a:spcPts val="0"/>
              </a:spcAft>
              <a:buFont typeface="Wingdings 3"/>
              <a:buChar char=""/>
              <a:defRPr/>
            </a:pPr>
            <a:r>
              <a:rPr lang="en-US" sz="2400" smtClean="0"/>
              <a:t>Shared Writing- Teacher and children work together to create writing. Teacher supports students by acting as scribe.</a:t>
            </a:r>
          </a:p>
          <a:p>
            <a:pPr marL="365760" indent="-256032" eaLnBrk="1" fontAlgn="auto" hangingPunct="1">
              <a:lnSpc>
                <a:spcPct val="90000"/>
              </a:lnSpc>
              <a:spcAft>
                <a:spcPts val="0"/>
              </a:spcAft>
              <a:buFontTx/>
              <a:buNone/>
              <a:defRPr/>
            </a:pPr>
            <a:endParaRPr lang="en-US" sz="2400" smtClean="0"/>
          </a:p>
          <a:p>
            <a:pPr marL="365760" indent="-256032" eaLnBrk="1" fontAlgn="auto" hangingPunct="1">
              <a:lnSpc>
                <a:spcPct val="90000"/>
              </a:lnSpc>
              <a:spcAft>
                <a:spcPts val="0"/>
              </a:spcAft>
              <a:buFont typeface="Wingdings 3"/>
              <a:buChar char=""/>
              <a:defRPr/>
            </a:pPr>
            <a:r>
              <a:rPr lang="en-US" sz="2400" smtClean="0"/>
              <a:t>Interactive Writing- As in shared writing, teacher and students work together but take turns as scribe.</a:t>
            </a:r>
          </a:p>
          <a:p>
            <a:pPr marL="365760" indent="-256032" eaLnBrk="1" fontAlgn="auto" hangingPunct="1">
              <a:lnSpc>
                <a:spcPct val="90000"/>
              </a:lnSpc>
              <a:spcAft>
                <a:spcPts val="0"/>
              </a:spcAft>
              <a:buFontTx/>
              <a:buNone/>
              <a:defRPr/>
            </a:pPr>
            <a:endParaRPr lang="en-US" sz="2400" smtClean="0"/>
          </a:p>
          <a:p>
            <a:pPr marL="365760" indent="-256032" eaLnBrk="1" fontAlgn="auto" hangingPunct="1">
              <a:lnSpc>
                <a:spcPct val="90000"/>
              </a:lnSpc>
              <a:spcAft>
                <a:spcPts val="0"/>
              </a:spcAft>
              <a:buFont typeface="Wingdings 3"/>
              <a:buChar char=""/>
              <a:defRPr/>
            </a:pPr>
            <a:r>
              <a:rPr lang="en-US" sz="2400" smtClean="0"/>
              <a:t>Guided Writing/ Writing Workshop-Students write a variety of text, teacher guides process through mini-lessons and conferences.</a:t>
            </a:r>
          </a:p>
          <a:p>
            <a:pPr marL="365760" indent="-256032" eaLnBrk="1" fontAlgn="auto" hangingPunct="1">
              <a:lnSpc>
                <a:spcPct val="90000"/>
              </a:lnSpc>
              <a:spcAft>
                <a:spcPts val="0"/>
              </a:spcAft>
              <a:buFontTx/>
              <a:buNone/>
              <a:defRPr/>
            </a:pPr>
            <a:endParaRPr lang="en-US" sz="2400" smtClean="0"/>
          </a:p>
          <a:p>
            <a:pPr marL="365760" indent="-256032" eaLnBrk="1" fontAlgn="auto" hangingPunct="1">
              <a:lnSpc>
                <a:spcPct val="90000"/>
              </a:lnSpc>
              <a:spcAft>
                <a:spcPts val="0"/>
              </a:spcAft>
              <a:buFont typeface="Wingdings 3"/>
              <a:buChar char=""/>
              <a:defRPr/>
            </a:pPr>
            <a:r>
              <a:rPr lang="en-US" sz="2400" smtClean="0"/>
              <a:t>Independent Writing-Children write own pieces.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Learning Targets</a:t>
            </a:r>
            <a:endParaRPr lang="en-US" b="1" dirty="0"/>
          </a:p>
        </p:txBody>
      </p:sp>
      <p:sp>
        <p:nvSpPr>
          <p:cNvPr id="3" name="Content Placeholder 2"/>
          <p:cNvSpPr>
            <a:spLocks noGrp="1"/>
          </p:cNvSpPr>
          <p:nvPr>
            <p:ph sz="quarter" idx="1"/>
          </p:nvPr>
        </p:nvSpPr>
        <p:spPr/>
        <p:txBody>
          <a:bodyPr>
            <a:normAutofit fontScale="92500" lnSpcReduction="10000"/>
          </a:bodyPr>
          <a:lstStyle/>
          <a:p>
            <a:r>
              <a:rPr lang="en-US" b="1" dirty="0" smtClean="0">
                <a:solidFill>
                  <a:srgbClr val="0070C0"/>
                </a:solidFill>
              </a:rPr>
              <a:t>I can identify the essential components of guided reading.</a:t>
            </a:r>
          </a:p>
          <a:p>
            <a:r>
              <a:rPr lang="en-US" b="1" dirty="0" smtClean="0">
                <a:solidFill>
                  <a:srgbClr val="0070C0"/>
                </a:solidFill>
              </a:rPr>
              <a:t>I can actively participate in a collaborative analysis using a nonfiction text.</a:t>
            </a:r>
          </a:p>
          <a:p>
            <a:r>
              <a:rPr lang="en-US" b="1" dirty="0" smtClean="0">
                <a:solidFill>
                  <a:srgbClr val="0070C0"/>
                </a:solidFill>
              </a:rPr>
              <a:t>I can identify the structure of guided reading.</a:t>
            </a:r>
          </a:p>
          <a:p>
            <a:r>
              <a:rPr lang="en-US" b="1" dirty="0" smtClean="0">
                <a:solidFill>
                  <a:srgbClr val="0070C0"/>
                </a:solidFill>
              </a:rPr>
              <a:t>I can explain how to scaffold during guided reading.</a:t>
            </a:r>
          </a:p>
          <a:p>
            <a:r>
              <a:rPr lang="en-US" b="1" dirty="0" smtClean="0">
                <a:solidFill>
                  <a:srgbClr val="0070C0"/>
                </a:solidFill>
              </a:rPr>
              <a:t>I can identify the teachers role and students role before, during and after guided reading. </a:t>
            </a:r>
          </a:p>
          <a:p>
            <a:r>
              <a:rPr lang="en-US" b="1" dirty="0" smtClean="0">
                <a:solidFill>
                  <a:srgbClr val="0070C0"/>
                </a:solidFill>
              </a:rPr>
              <a:t>I can apply my new learning in my planning and instruction during guided reading. </a:t>
            </a:r>
          </a:p>
          <a:p>
            <a:endParaRPr lang="en-US" b="1" dirty="0" smtClean="0">
              <a:solidFill>
                <a:srgbClr val="0070C0"/>
              </a:solidFill>
            </a:endParaRPr>
          </a:p>
          <a:p>
            <a:endParaRPr lang="en-US" dirty="0"/>
          </a:p>
        </p:txBody>
      </p:sp>
      <p:pic>
        <p:nvPicPr>
          <p:cNvPr id="2050" name="Picture 2" descr="C:\Users\WILSE001\AppData\Local\Microsoft\Windows\Temporary Internet Files\Content.IE5\D5R6RV1J\bullsey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304800"/>
            <a:ext cx="1745456" cy="953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5957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a:bodyPr>
          <a:lstStyle/>
          <a:p>
            <a:pPr eaLnBrk="1" fontAlgn="auto" hangingPunct="1">
              <a:spcAft>
                <a:spcPts val="0"/>
              </a:spcAft>
              <a:defRPr/>
            </a:pPr>
            <a:r>
              <a:rPr lang="en-US" smtClean="0"/>
              <a:t>Literacy Framework Support</a:t>
            </a:r>
          </a:p>
        </p:txBody>
      </p:sp>
      <p:sp>
        <p:nvSpPr>
          <p:cNvPr id="16387" name="Rectangle 3"/>
          <p:cNvSpPr>
            <a:spLocks noGrp="1" noChangeArrowheads="1"/>
          </p:cNvSpPr>
          <p:nvPr>
            <p:ph sz="quarter" idx="1"/>
          </p:nvPr>
        </p:nvSpPr>
        <p:spPr>
          <a:xfrm>
            <a:off x="228600" y="1752600"/>
            <a:ext cx="8458200" cy="4800600"/>
          </a:xfrm>
        </p:spPr>
        <p:txBody>
          <a:bodyPr>
            <a:normAutofit/>
          </a:bodyPr>
          <a:lstStyle/>
          <a:p>
            <a:pPr marL="365760" indent="-256032" eaLnBrk="1" fontAlgn="auto" hangingPunct="1">
              <a:lnSpc>
                <a:spcPct val="90000"/>
              </a:lnSpc>
              <a:spcAft>
                <a:spcPts val="0"/>
              </a:spcAft>
              <a:buFontTx/>
              <a:buNone/>
              <a:defRPr/>
            </a:pPr>
            <a:r>
              <a:rPr lang="en-US" sz="2800" dirty="0" smtClean="0"/>
              <a:t>Support for any literacy framework comes from the design of the classroom and supply of materials.	</a:t>
            </a:r>
          </a:p>
          <a:p>
            <a:pPr marL="365760" indent="-256032" algn="ctr" eaLnBrk="1" fontAlgn="auto" hangingPunct="1">
              <a:lnSpc>
                <a:spcPct val="90000"/>
              </a:lnSpc>
              <a:spcAft>
                <a:spcPts val="0"/>
              </a:spcAft>
              <a:buFontTx/>
              <a:buNone/>
              <a:defRPr/>
            </a:pPr>
            <a:r>
              <a:rPr lang="en-US" sz="2800" dirty="0" smtClean="0"/>
              <a:t>What would the classroom look like?</a:t>
            </a:r>
          </a:p>
          <a:p>
            <a:pPr marL="365760" indent="-256032" algn="ctr" eaLnBrk="1" fontAlgn="auto" hangingPunct="1">
              <a:lnSpc>
                <a:spcPct val="90000"/>
              </a:lnSpc>
              <a:spcAft>
                <a:spcPts val="0"/>
              </a:spcAft>
              <a:buFontTx/>
              <a:buNone/>
              <a:defRPr/>
            </a:pPr>
            <a:r>
              <a:rPr lang="en-US" sz="2800" dirty="0" smtClean="0"/>
              <a:t>What do we need???</a:t>
            </a:r>
          </a:p>
          <a:p>
            <a:pPr marL="365760" indent="-256032" algn="ctr" eaLnBrk="1" fontAlgn="auto" hangingPunct="1">
              <a:lnSpc>
                <a:spcPct val="90000"/>
              </a:lnSpc>
              <a:spcAft>
                <a:spcPts val="0"/>
              </a:spcAft>
              <a:buFontTx/>
              <a:buNone/>
              <a:defRPr/>
            </a:pPr>
            <a:r>
              <a:rPr lang="en-US" sz="2800" b="1" u="sng" dirty="0" smtClean="0"/>
              <a:t>A RICH classroom library</a:t>
            </a:r>
          </a:p>
          <a:p>
            <a:pPr marL="365760" indent="-256032" algn="ctr" eaLnBrk="1" fontAlgn="auto" hangingPunct="1">
              <a:lnSpc>
                <a:spcPct val="90000"/>
              </a:lnSpc>
              <a:spcAft>
                <a:spcPts val="0"/>
              </a:spcAft>
              <a:buFontTx/>
              <a:buNone/>
              <a:defRPr/>
            </a:pPr>
            <a:r>
              <a:rPr lang="en-US" sz="2800" dirty="0" smtClean="0"/>
              <a:t>Sentence Strips</a:t>
            </a:r>
          </a:p>
          <a:p>
            <a:pPr marL="365760" indent="-256032" algn="ctr" eaLnBrk="1" fontAlgn="auto" hangingPunct="1">
              <a:lnSpc>
                <a:spcPct val="90000"/>
              </a:lnSpc>
              <a:spcAft>
                <a:spcPts val="0"/>
              </a:spcAft>
              <a:buFontTx/>
              <a:buNone/>
              <a:defRPr/>
            </a:pPr>
            <a:r>
              <a:rPr lang="en-US" sz="2800" dirty="0" smtClean="0"/>
              <a:t>Clip Boards</a:t>
            </a:r>
          </a:p>
          <a:p>
            <a:pPr marL="365760" indent="-256032" algn="ctr" eaLnBrk="1" fontAlgn="auto" hangingPunct="1">
              <a:lnSpc>
                <a:spcPct val="90000"/>
              </a:lnSpc>
              <a:spcAft>
                <a:spcPts val="0"/>
              </a:spcAft>
              <a:buFontTx/>
              <a:buNone/>
              <a:defRPr/>
            </a:pPr>
            <a:r>
              <a:rPr lang="en-US" sz="2800" dirty="0" smtClean="0"/>
              <a:t>Markers</a:t>
            </a:r>
            <a:br>
              <a:rPr lang="en-US" sz="2800" dirty="0" smtClean="0"/>
            </a:br>
            <a:r>
              <a:rPr lang="en-US" sz="2800" dirty="0" smtClean="0"/>
              <a:t>Whiteboard/Easel/Chart Paper…</a:t>
            </a:r>
          </a:p>
          <a:p>
            <a:pPr marL="365760" indent="-256032" algn="ctr" eaLnBrk="1" fontAlgn="auto" hangingPunct="1">
              <a:lnSpc>
                <a:spcPct val="90000"/>
              </a:lnSpc>
              <a:spcAft>
                <a:spcPts val="0"/>
              </a:spcAft>
              <a:buFontTx/>
              <a:buNone/>
              <a:defRPr/>
            </a:pPr>
            <a:r>
              <a:rPr lang="en-US" sz="2800" dirty="0" smtClean="0"/>
              <a:t>ETC.</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fontAlgn="auto" hangingPunct="1">
              <a:spcAft>
                <a:spcPts val="0"/>
              </a:spcAft>
              <a:defRPr/>
            </a:pPr>
            <a:r>
              <a:rPr lang="en-US" smtClean="0"/>
              <a:t>Management</a:t>
            </a:r>
          </a:p>
        </p:txBody>
      </p:sp>
      <p:sp>
        <p:nvSpPr>
          <p:cNvPr id="17411" name="Rectangle 3"/>
          <p:cNvSpPr>
            <a:spLocks noGrp="1" noChangeArrowheads="1"/>
          </p:cNvSpPr>
          <p:nvPr>
            <p:ph sz="quarter" idx="1"/>
          </p:nvPr>
        </p:nvSpPr>
        <p:spPr/>
        <p:txBody>
          <a:bodyPr>
            <a:normAutofit lnSpcReduction="10000"/>
          </a:bodyPr>
          <a:lstStyle/>
          <a:p>
            <a:pPr marL="365760" indent="-256032" eaLnBrk="1" fontAlgn="auto" hangingPunct="1">
              <a:lnSpc>
                <a:spcPct val="90000"/>
              </a:lnSpc>
              <a:spcAft>
                <a:spcPts val="0"/>
              </a:spcAft>
              <a:buFont typeface="Wingdings 3"/>
              <a:buChar char=""/>
              <a:defRPr/>
            </a:pPr>
            <a:r>
              <a:rPr lang="en-US" sz="2800" smtClean="0"/>
              <a:t>What do the other kids do- </a:t>
            </a:r>
            <a:r>
              <a:rPr lang="en-US" sz="2000" i="1" smtClean="0"/>
              <a:t>You must carefully consider what some </a:t>
            </a:r>
            <a:r>
              <a:rPr lang="en-US" sz="2000" b="1" i="1" u="sng" smtClean="0"/>
              <a:t>meaningful</a:t>
            </a:r>
            <a:r>
              <a:rPr lang="en-US" sz="2000" i="1" smtClean="0"/>
              <a:t> activities might be for the other students to do independently</a:t>
            </a:r>
          </a:p>
          <a:p>
            <a:pPr marL="621792" lvl="1" eaLnBrk="1" fontAlgn="auto" hangingPunct="1">
              <a:lnSpc>
                <a:spcPct val="90000"/>
              </a:lnSpc>
              <a:spcBef>
                <a:spcPts val="324"/>
              </a:spcBef>
              <a:spcAft>
                <a:spcPts val="0"/>
              </a:spcAft>
              <a:buFont typeface="Verdana"/>
              <a:buChar char="◦"/>
              <a:defRPr/>
            </a:pPr>
            <a:r>
              <a:rPr lang="en-US" sz="2400" smtClean="0"/>
              <a:t>Work Board/ Centers</a:t>
            </a:r>
          </a:p>
          <a:p>
            <a:pPr marL="859536" lvl="2" eaLnBrk="1" fontAlgn="auto" hangingPunct="1">
              <a:lnSpc>
                <a:spcPct val="90000"/>
              </a:lnSpc>
              <a:spcAft>
                <a:spcPts val="0"/>
              </a:spcAft>
              <a:buFont typeface="Wingdings 2"/>
              <a:buChar char=""/>
              <a:defRPr/>
            </a:pPr>
            <a:r>
              <a:rPr lang="en-US" sz="2000" smtClean="0"/>
              <a:t>Buddy Reading</a:t>
            </a:r>
          </a:p>
          <a:p>
            <a:pPr marL="859536" lvl="2" eaLnBrk="1" fontAlgn="auto" hangingPunct="1">
              <a:lnSpc>
                <a:spcPct val="90000"/>
              </a:lnSpc>
              <a:spcAft>
                <a:spcPts val="0"/>
              </a:spcAft>
              <a:buFont typeface="Wingdings 2"/>
              <a:buChar char=""/>
              <a:defRPr/>
            </a:pPr>
            <a:r>
              <a:rPr lang="en-US" sz="2000" smtClean="0"/>
              <a:t>Word Study</a:t>
            </a:r>
          </a:p>
          <a:p>
            <a:pPr marL="859536" lvl="2" eaLnBrk="1" fontAlgn="auto" hangingPunct="1">
              <a:lnSpc>
                <a:spcPct val="90000"/>
              </a:lnSpc>
              <a:spcAft>
                <a:spcPts val="0"/>
              </a:spcAft>
              <a:buFont typeface="Wingdings 2"/>
              <a:buChar char=""/>
              <a:defRPr/>
            </a:pPr>
            <a:r>
              <a:rPr lang="en-US" sz="2000" smtClean="0"/>
              <a:t>Independent Reading</a:t>
            </a:r>
          </a:p>
          <a:p>
            <a:pPr marL="859536" lvl="2" eaLnBrk="1" fontAlgn="auto" hangingPunct="1">
              <a:lnSpc>
                <a:spcPct val="90000"/>
              </a:lnSpc>
              <a:spcAft>
                <a:spcPts val="0"/>
              </a:spcAft>
              <a:buFont typeface="Wingdings 2"/>
              <a:buChar char=""/>
              <a:defRPr/>
            </a:pPr>
            <a:r>
              <a:rPr lang="en-US" sz="2000" smtClean="0"/>
              <a:t>Writing </a:t>
            </a:r>
          </a:p>
          <a:p>
            <a:pPr marL="859536" lvl="2" eaLnBrk="1" fontAlgn="auto" hangingPunct="1">
              <a:lnSpc>
                <a:spcPct val="90000"/>
              </a:lnSpc>
              <a:spcAft>
                <a:spcPts val="0"/>
              </a:spcAft>
              <a:buFont typeface="Wingdings 2"/>
              <a:buChar char=""/>
              <a:defRPr/>
            </a:pPr>
            <a:r>
              <a:rPr lang="en-US" sz="2000" smtClean="0"/>
              <a:t>Literature Circles</a:t>
            </a:r>
          </a:p>
          <a:p>
            <a:pPr marL="859536" lvl="2" eaLnBrk="1" fontAlgn="auto" hangingPunct="1">
              <a:lnSpc>
                <a:spcPct val="90000"/>
              </a:lnSpc>
              <a:spcAft>
                <a:spcPts val="0"/>
              </a:spcAft>
              <a:buFont typeface="Wingdings 2"/>
              <a:buChar char=""/>
              <a:defRPr/>
            </a:pPr>
            <a:r>
              <a:rPr lang="en-US" sz="2000" smtClean="0"/>
              <a:t>Poetry Center</a:t>
            </a:r>
          </a:p>
          <a:p>
            <a:pPr marL="859536" lvl="2" eaLnBrk="1" fontAlgn="auto" hangingPunct="1">
              <a:lnSpc>
                <a:spcPct val="90000"/>
              </a:lnSpc>
              <a:spcAft>
                <a:spcPts val="0"/>
              </a:spcAft>
              <a:buFont typeface="Wingdings 2"/>
              <a:buChar char=""/>
              <a:defRPr/>
            </a:pPr>
            <a:r>
              <a:rPr lang="en-US" sz="2000" smtClean="0"/>
              <a:t>Computer Center</a:t>
            </a:r>
          </a:p>
          <a:p>
            <a:pPr marL="859536" lvl="2" eaLnBrk="1" fontAlgn="auto" hangingPunct="1">
              <a:lnSpc>
                <a:spcPct val="90000"/>
              </a:lnSpc>
              <a:spcAft>
                <a:spcPts val="0"/>
              </a:spcAft>
              <a:buFont typeface="Wingdings 2"/>
              <a:buChar char=""/>
              <a:defRPr/>
            </a:pPr>
            <a:r>
              <a:rPr lang="en-US" sz="2000" smtClean="0"/>
              <a:t>Listening Center</a:t>
            </a:r>
          </a:p>
          <a:p>
            <a:pPr marL="859536" lvl="2" eaLnBrk="1" fontAlgn="auto" hangingPunct="1">
              <a:lnSpc>
                <a:spcPct val="90000"/>
              </a:lnSpc>
              <a:spcAft>
                <a:spcPts val="0"/>
              </a:spcAft>
              <a:buFont typeface="Wingdings 2"/>
              <a:buChar char=""/>
              <a:defRPr/>
            </a:pPr>
            <a:r>
              <a:rPr lang="en-US" sz="2000" smtClean="0"/>
              <a:t>Others</a:t>
            </a:r>
          </a:p>
          <a:p>
            <a:pPr marL="621792" lvl="1" eaLnBrk="1" fontAlgn="auto" hangingPunct="1">
              <a:lnSpc>
                <a:spcPct val="90000"/>
              </a:lnSpc>
              <a:spcBef>
                <a:spcPts val="324"/>
              </a:spcBef>
              <a:spcAft>
                <a:spcPts val="0"/>
              </a:spcAft>
              <a:buFont typeface="Verdana"/>
              <a:buChar char="◦"/>
              <a:defRPr/>
            </a:pPr>
            <a:r>
              <a:rPr lang="en-US" sz="2400" smtClean="0"/>
              <a:t>Reader Response</a:t>
            </a:r>
          </a:p>
          <a:p>
            <a:pPr marL="621792" lvl="1" eaLnBrk="1" fontAlgn="auto" hangingPunct="1">
              <a:lnSpc>
                <a:spcPct val="90000"/>
              </a:lnSpc>
              <a:spcBef>
                <a:spcPts val="324"/>
              </a:spcBef>
              <a:spcAft>
                <a:spcPts val="0"/>
              </a:spcAft>
              <a:buFontTx/>
              <a:buNone/>
              <a:defRPr/>
            </a:pPr>
            <a:endParaRPr lang="en-US" sz="240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0"/>
            <a:ext cx="91059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0"/>
            <a:ext cx="8086725"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fontAlgn="auto" hangingPunct="1">
              <a:spcAft>
                <a:spcPts val="0"/>
              </a:spcAft>
              <a:defRPr/>
            </a:pPr>
            <a:r>
              <a:rPr lang="en-US" smtClean="0"/>
              <a:t>Dynamic Grouping</a:t>
            </a:r>
          </a:p>
        </p:txBody>
      </p:sp>
      <p:sp>
        <p:nvSpPr>
          <p:cNvPr id="29698" name="Rectangle 3"/>
          <p:cNvSpPr>
            <a:spLocks noGrp="1" noChangeArrowheads="1"/>
          </p:cNvSpPr>
          <p:nvPr>
            <p:ph sz="quarter" idx="1"/>
          </p:nvPr>
        </p:nvSpPr>
        <p:spPr/>
        <p:txBody>
          <a:bodyPr/>
          <a:lstStyle/>
          <a:p>
            <a:pPr eaLnBrk="1" hangingPunct="1"/>
            <a:r>
              <a:rPr lang="en-US" altLang="en-US" smtClean="0"/>
              <a:t>CONCERNS- Assigning students to self- contained classes or tracks within classes according to achievement or ability does not enhance achievement. Once a child is assigned to a low group, the chances of moving to a higher group is very low (Heibert 1983; Good &amp; Marshall 1984, MRA, 1991).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fontAlgn="auto" hangingPunct="1">
              <a:spcAft>
                <a:spcPts val="0"/>
              </a:spcAft>
              <a:defRPr/>
            </a:pPr>
            <a:r>
              <a:rPr lang="en-US" smtClean="0"/>
              <a:t>Grouping-continued</a:t>
            </a:r>
          </a:p>
        </p:txBody>
      </p:sp>
      <p:sp>
        <p:nvSpPr>
          <p:cNvPr id="21507" name="Rectangle 3"/>
          <p:cNvSpPr>
            <a:spLocks noGrp="1" noChangeArrowheads="1"/>
          </p:cNvSpPr>
          <p:nvPr>
            <p:ph sz="quarter" idx="1"/>
          </p:nvPr>
        </p:nvSpPr>
        <p:spPr>
          <a:xfrm>
            <a:off x="1066800" y="1752600"/>
            <a:ext cx="7620000" cy="4724400"/>
          </a:xfrm>
        </p:spPr>
        <p:txBody>
          <a:bodyPr>
            <a:normAutofit/>
          </a:bodyPr>
          <a:lstStyle/>
          <a:p>
            <a:pPr marL="365760" indent="-256032" eaLnBrk="1" fontAlgn="auto" hangingPunct="1">
              <a:spcAft>
                <a:spcPts val="0"/>
              </a:spcAft>
              <a:buFont typeface="Wingdings 3"/>
              <a:buChar char=""/>
              <a:defRPr/>
            </a:pPr>
            <a:r>
              <a:rPr lang="en-US" sz="2800" smtClean="0"/>
              <a:t>Students in high- and low ability groups receive different instruction. For example- Allington (1983; &amp; Allington &amp; McGill-Franzen 1989) found that students in lower groups had few opportunities to read. They also spend more times on discreet skills such as decoding and students in higher groups spend more time on critical thinking, focus more on meaning and read two to three times more than students in low groups.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a:bodyPr>
          <a:lstStyle/>
          <a:p>
            <a:pPr eaLnBrk="1" fontAlgn="auto" hangingPunct="1">
              <a:spcAft>
                <a:spcPts val="0"/>
              </a:spcAft>
              <a:defRPr/>
            </a:pPr>
            <a:r>
              <a:rPr lang="en-US" b="1" dirty="0" smtClean="0"/>
              <a:t>Traditional vs. Dynamic Grouping</a:t>
            </a:r>
          </a:p>
        </p:txBody>
      </p:sp>
      <p:sp>
        <p:nvSpPr>
          <p:cNvPr id="31746" name="Rectangle 3"/>
          <p:cNvSpPr>
            <a:spLocks noGrp="1" noChangeArrowheads="1"/>
          </p:cNvSpPr>
          <p:nvPr>
            <p:ph sz="half" idx="1"/>
          </p:nvPr>
        </p:nvSpPr>
        <p:spPr/>
        <p:txBody>
          <a:bodyPr/>
          <a:lstStyle/>
          <a:p>
            <a:pPr eaLnBrk="1" hangingPunct="1">
              <a:lnSpc>
                <a:spcPct val="90000"/>
              </a:lnSpc>
              <a:buFontTx/>
              <a:buNone/>
            </a:pPr>
            <a:r>
              <a:rPr lang="en-US" altLang="en-US" smtClean="0"/>
              <a:t>Assumptions</a:t>
            </a:r>
          </a:p>
          <a:p>
            <a:pPr eaLnBrk="1" hangingPunct="1">
              <a:lnSpc>
                <a:spcPct val="90000"/>
              </a:lnSpc>
            </a:pPr>
            <a:r>
              <a:rPr lang="en-US" altLang="en-US" smtClean="0"/>
              <a:t>General ability is determining factor</a:t>
            </a:r>
          </a:p>
          <a:p>
            <a:pPr eaLnBrk="1" hangingPunct="1">
              <a:lnSpc>
                <a:spcPct val="90000"/>
              </a:lnSpc>
            </a:pPr>
            <a:r>
              <a:rPr lang="en-US" altLang="en-US" smtClean="0"/>
              <a:t>Progress through same phases with established rate- no change expected</a:t>
            </a:r>
          </a:p>
          <a:p>
            <a:pPr eaLnBrk="1" hangingPunct="1">
              <a:lnSpc>
                <a:spcPct val="90000"/>
              </a:lnSpc>
            </a:pPr>
            <a:r>
              <a:rPr lang="en-US" altLang="en-US" smtClean="0"/>
              <a:t>One kind of grouping prevails</a:t>
            </a:r>
          </a:p>
        </p:txBody>
      </p:sp>
      <p:sp>
        <p:nvSpPr>
          <p:cNvPr id="31747" name="Rectangle 4"/>
          <p:cNvSpPr>
            <a:spLocks noGrp="1" noChangeArrowheads="1"/>
          </p:cNvSpPr>
          <p:nvPr>
            <p:ph sz="half" idx="2"/>
          </p:nvPr>
        </p:nvSpPr>
        <p:spPr/>
        <p:txBody>
          <a:bodyPr/>
          <a:lstStyle/>
          <a:p>
            <a:pPr eaLnBrk="1" hangingPunct="1">
              <a:lnSpc>
                <a:spcPct val="90000"/>
              </a:lnSpc>
              <a:buFontTx/>
              <a:buNone/>
            </a:pPr>
            <a:r>
              <a:rPr lang="en-US" altLang="en-US" smtClean="0"/>
              <a:t>Assumption</a:t>
            </a:r>
          </a:p>
          <a:p>
            <a:pPr eaLnBrk="1" hangingPunct="1">
              <a:lnSpc>
                <a:spcPct val="90000"/>
              </a:lnSpc>
            </a:pPr>
            <a:r>
              <a:rPr lang="en-US" altLang="en-US" smtClean="0"/>
              <a:t>Ability to use sources of info to process text is determining factor</a:t>
            </a:r>
          </a:p>
          <a:p>
            <a:pPr eaLnBrk="1" hangingPunct="1">
              <a:lnSpc>
                <a:spcPct val="90000"/>
              </a:lnSpc>
            </a:pPr>
            <a:r>
              <a:rPr lang="en-US" altLang="en-US" smtClean="0"/>
              <a:t>Change on a continuous basis is expected</a:t>
            </a:r>
          </a:p>
          <a:p>
            <a:pPr eaLnBrk="1" hangingPunct="1">
              <a:lnSpc>
                <a:spcPct val="90000"/>
              </a:lnSpc>
            </a:pPr>
            <a:r>
              <a:rPr lang="en-US" altLang="en-US" smtClean="0"/>
              <a:t>Different groupings for other purposes are used.</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a:bodyPr>
          <a:lstStyle/>
          <a:p>
            <a:pPr eaLnBrk="1" fontAlgn="auto" hangingPunct="1">
              <a:spcAft>
                <a:spcPts val="0"/>
              </a:spcAft>
              <a:defRPr/>
            </a:pPr>
            <a:r>
              <a:rPr lang="en-US" b="1" dirty="0" smtClean="0"/>
              <a:t>Traditional vs. Dynamic Grouping</a:t>
            </a:r>
          </a:p>
        </p:txBody>
      </p:sp>
      <p:sp>
        <p:nvSpPr>
          <p:cNvPr id="23555" name="Rectangle 3"/>
          <p:cNvSpPr>
            <a:spLocks noGrp="1" noChangeArrowheads="1"/>
          </p:cNvSpPr>
          <p:nvPr>
            <p:ph sz="half" idx="1"/>
          </p:nvPr>
        </p:nvSpPr>
        <p:spPr>
          <a:xfrm>
            <a:off x="1066800" y="1752600"/>
            <a:ext cx="3733800" cy="4724400"/>
          </a:xfrm>
        </p:spPr>
        <p:txBody>
          <a:bodyPr>
            <a:normAutofit fontScale="92500" lnSpcReduction="10000"/>
          </a:bodyPr>
          <a:lstStyle/>
          <a:p>
            <a:pPr marL="365760" indent="-256032" eaLnBrk="1" fontAlgn="auto" hangingPunct="1">
              <a:spcAft>
                <a:spcPts val="0"/>
              </a:spcAft>
              <a:buFontTx/>
              <a:buNone/>
              <a:defRPr/>
            </a:pPr>
            <a:r>
              <a:rPr lang="en-US" sz="2400" smtClean="0"/>
              <a:t>Teaching</a:t>
            </a:r>
          </a:p>
          <a:p>
            <a:pPr marL="365760" indent="-256032" eaLnBrk="1" fontAlgn="auto" hangingPunct="1">
              <a:spcAft>
                <a:spcPts val="0"/>
              </a:spcAft>
              <a:buFont typeface="Wingdings 3"/>
              <a:buChar char=""/>
              <a:defRPr/>
            </a:pPr>
            <a:r>
              <a:rPr lang="en-US" sz="2400" smtClean="0"/>
              <a:t>Words pre-taught</a:t>
            </a:r>
          </a:p>
          <a:p>
            <a:pPr marL="365760" indent="-256032" eaLnBrk="1" fontAlgn="auto" hangingPunct="1">
              <a:spcAft>
                <a:spcPts val="0"/>
              </a:spcAft>
              <a:buFont typeface="Wingdings 3"/>
              <a:buChar char=""/>
              <a:defRPr/>
            </a:pPr>
            <a:r>
              <a:rPr lang="en-US" sz="2400" smtClean="0"/>
              <a:t>Skills practice follows reading</a:t>
            </a:r>
          </a:p>
          <a:p>
            <a:pPr marL="365760" indent="-256032" eaLnBrk="1" fontAlgn="auto" hangingPunct="1">
              <a:spcAft>
                <a:spcPts val="0"/>
              </a:spcAft>
              <a:buFont typeface="Wingdings 3"/>
              <a:buChar char=""/>
              <a:defRPr/>
            </a:pPr>
            <a:r>
              <a:rPr lang="en-US" sz="2400" smtClean="0"/>
              <a:t>Limited text selections followed by workbooks and skills</a:t>
            </a:r>
          </a:p>
          <a:p>
            <a:pPr marL="365760" indent="-256032" eaLnBrk="1" fontAlgn="auto" hangingPunct="1">
              <a:spcAft>
                <a:spcPts val="0"/>
              </a:spcAft>
              <a:buFont typeface="Wingdings 3"/>
              <a:buChar char=""/>
              <a:defRPr/>
            </a:pPr>
            <a:r>
              <a:rPr lang="en-US" sz="2400" smtClean="0"/>
              <a:t>Controlled vocabulary</a:t>
            </a:r>
          </a:p>
          <a:p>
            <a:pPr marL="365760" indent="-256032" eaLnBrk="1" fontAlgn="auto" hangingPunct="1">
              <a:spcAft>
                <a:spcPts val="0"/>
              </a:spcAft>
              <a:buFont typeface="Wingdings 3"/>
              <a:buChar char=""/>
              <a:defRPr/>
            </a:pPr>
            <a:r>
              <a:rPr lang="en-US" sz="2400" smtClean="0"/>
              <a:t>Selections read once or twice</a:t>
            </a:r>
          </a:p>
          <a:p>
            <a:pPr marL="365760" indent="-256032" eaLnBrk="1" fontAlgn="auto" hangingPunct="1">
              <a:spcAft>
                <a:spcPts val="0"/>
              </a:spcAft>
              <a:buFont typeface="Wingdings 3"/>
              <a:buChar char=""/>
              <a:defRPr/>
            </a:pPr>
            <a:r>
              <a:rPr lang="en-US" sz="2400" smtClean="0"/>
              <a:t>Round Robin Reading</a:t>
            </a:r>
          </a:p>
        </p:txBody>
      </p:sp>
      <p:sp>
        <p:nvSpPr>
          <p:cNvPr id="23556" name="Rectangle 4"/>
          <p:cNvSpPr>
            <a:spLocks noGrp="1" noChangeArrowheads="1"/>
          </p:cNvSpPr>
          <p:nvPr>
            <p:ph sz="half" idx="2"/>
          </p:nvPr>
        </p:nvSpPr>
        <p:spPr>
          <a:xfrm>
            <a:off x="5029200" y="1676400"/>
            <a:ext cx="3733800" cy="4800600"/>
          </a:xfrm>
        </p:spPr>
        <p:txBody>
          <a:bodyPr>
            <a:normAutofit fontScale="92500" lnSpcReduction="10000"/>
          </a:bodyPr>
          <a:lstStyle/>
          <a:p>
            <a:pPr marL="365760" indent="-256032" eaLnBrk="1" fontAlgn="auto" hangingPunct="1">
              <a:lnSpc>
                <a:spcPct val="90000"/>
              </a:lnSpc>
              <a:spcAft>
                <a:spcPts val="0"/>
              </a:spcAft>
              <a:buFontTx/>
              <a:buNone/>
              <a:defRPr/>
            </a:pPr>
            <a:r>
              <a:rPr lang="en-US" sz="2000" smtClean="0"/>
              <a:t>Teaching</a:t>
            </a:r>
          </a:p>
          <a:p>
            <a:pPr marL="365760" indent="-256032" eaLnBrk="1" fontAlgn="auto" hangingPunct="1">
              <a:lnSpc>
                <a:spcPct val="90000"/>
              </a:lnSpc>
              <a:spcAft>
                <a:spcPts val="0"/>
              </a:spcAft>
              <a:buFont typeface="Wingdings 3"/>
              <a:buChar char=""/>
              <a:defRPr/>
            </a:pPr>
            <a:r>
              <a:rPr lang="en-US" sz="2000" smtClean="0"/>
              <a:t>Intro foregrounds meaning and language with some attention to text.</a:t>
            </a:r>
          </a:p>
          <a:p>
            <a:pPr marL="365760" indent="-256032" eaLnBrk="1" fontAlgn="auto" hangingPunct="1">
              <a:lnSpc>
                <a:spcPct val="90000"/>
              </a:lnSpc>
              <a:spcAft>
                <a:spcPts val="0"/>
              </a:spcAft>
              <a:buFont typeface="Wingdings 3"/>
              <a:buChar char=""/>
              <a:defRPr/>
            </a:pPr>
            <a:r>
              <a:rPr lang="en-US" sz="2000" smtClean="0"/>
              <a:t>Skills incorporated not isolated</a:t>
            </a:r>
          </a:p>
          <a:p>
            <a:pPr marL="365760" indent="-256032" eaLnBrk="1" fontAlgn="auto" hangingPunct="1">
              <a:lnSpc>
                <a:spcPct val="90000"/>
              </a:lnSpc>
              <a:spcAft>
                <a:spcPts val="0"/>
              </a:spcAft>
              <a:buFont typeface="Wingdings 3"/>
              <a:buChar char=""/>
              <a:defRPr/>
            </a:pPr>
            <a:r>
              <a:rPr lang="en-US" sz="2000" smtClean="0"/>
              <a:t>Skills taught during reading, unlimited number of selections</a:t>
            </a:r>
          </a:p>
          <a:p>
            <a:pPr marL="365760" indent="-256032" eaLnBrk="1" fontAlgn="auto" hangingPunct="1">
              <a:lnSpc>
                <a:spcPct val="90000"/>
              </a:lnSpc>
              <a:spcAft>
                <a:spcPts val="0"/>
              </a:spcAft>
              <a:buFont typeface="Wingdings 3"/>
              <a:buChar char=""/>
              <a:defRPr/>
            </a:pPr>
            <a:r>
              <a:rPr lang="en-US" sz="2000" smtClean="0"/>
              <a:t>Frequently used words but not controlled vocab</a:t>
            </a:r>
          </a:p>
          <a:p>
            <a:pPr marL="365760" indent="-256032" eaLnBrk="1" fontAlgn="auto" hangingPunct="1">
              <a:lnSpc>
                <a:spcPct val="90000"/>
              </a:lnSpc>
              <a:spcAft>
                <a:spcPts val="0"/>
              </a:spcAft>
              <a:buFont typeface="Wingdings 3"/>
              <a:buChar char=""/>
              <a:defRPr/>
            </a:pPr>
            <a:r>
              <a:rPr lang="en-US" sz="2000" smtClean="0"/>
              <a:t>Selections read several times for fluency and problem solving</a:t>
            </a:r>
          </a:p>
          <a:p>
            <a:pPr marL="365760" indent="-256032" eaLnBrk="1" fontAlgn="auto" hangingPunct="1">
              <a:lnSpc>
                <a:spcPct val="90000"/>
              </a:lnSpc>
              <a:spcAft>
                <a:spcPts val="0"/>
              </a:spcAft>
              <a:buFont typeface="Wingdings 3"/>
              <a:buChar char=""/>
              <a:defRPr/>
            </a:pPr>
            <a:r>
              <a:rPr lang="en-US" sz="2000" smtClean="0"/>
              <a:t>Focus on flexible strategy use</a:t>
            </a:r>
          </a:p>
          <a:p>
            <a:pPr marL="365760" indent="-256032" eaLnBrk="1" fontAlgn="auto" hangingPunct="1">
              <a:lnSpc>
                <a:spcPct val="90000"/>
              </a:lnSpc>
              <a:spcAft>
                <a:spcPts val="0"/>
              </a:spcAft>
              <a:buFont typeface="Wingdings 3"/>
              <a:buChar char=""/>
              <a:defRPr/>
            </a:pPr>
            <a:r>
              <a:rPr lang="en-US" sz="2000" smtClean="0"/>
              <a:t>All students read whole text to themselves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01752" y="0"/>
            <a:ext cx="8534400" cy="1219200"/>
          </a:xfrm>
        </p:spPr>
        <p:txBody>
          <a:bodyPr>
            <a:normAutofit fontScale="90000"/>
          </a:bodyPr>
          <a:lstStyle/>
          <a:p>
            <a:pPr eaLnBrk="1" fontAlgn="auto" hangingPunct="1">
              <a:spcAft>
                <a:spcPts val="0"/>
              </a:spcAft>
              <a:defRPr/>
            </a:pPr>
            <a:r>
              <a:rPr lang="en-US" dirty="0" smtClean="0"/>
              <a:t/>
            </a:r>
            <a:br>
              <a:rPr lang="en-US" dirty="0" smtClean="0"/>
            </a:br>
            <a:r>
              <a:rPr lang="en-US" b="1" dirty="0" smtClean="0"/>
              <a:t>Traditional vs. Dynamic</a:t>
            </a:r>
            <a:br>
              <a:rPr lang="en-US" b="1" dirty="0" smtClean="0"/>
            </a:br>
            <a:r>
              <a:rPr lang="en-US" b="1" dirty="0" smtClean="0"/>
              <a:t>Assessment of GR</a:t>
            </a:r>
          </a:p>
        </p:txBody>
      </p:sp>
      <p:sp>
        <p:nvSpPr>
          <p:cNvPr id="24579" name="Rectangle 3"/>
          <p:cNvSpPr>
            <a:spLocks noGrp="1" noChangeArrowheads="1"/>
          </p:cNvSpPr>
          <p:nvPr>
            <p:ph sz="half" idx="1"/>
          </p:nvPr>
        </p:nvSpPr>
        <p:spPr>
          <a:xfrm>
            <a:off x="457200" y="1371600"/>
            <a:ext cx="4038600" cy="5105400"/>
          </a:xfrm>
        </p:spPr>
        <p:txBody>
          <a:bodyPr>
            <a:normAutofit/>
          </a:bodyPr>
          <a:lstStyle/>
          <a:p>
            <a:pPr marL="365760" indent="-256032" eaLnBrk="1" fontAlgn="auto" hangingPunct="1">
              <a:spcAft>
                <a:spcPts val="0"/>
              </a:spcAft>
              <a:buFont typeface="Wingdings 3"/>
              <a:buChar char=""/>
              <a:defRPr/>
            </a:pPr>
            <a:r>
              <a:rPr lang="en-US" dirty="0" smtClean="0"/>
              <a:t>Evaluation based on Progress through set group of materials and tests.</a:t>
            </a:r>
          </a:p>
          <a:p>
            <a:pPr marL="365760" indent="-256032" eaLnBrk="1" fontAlgn="auto" hangingPunct="1">
              <a:spcAft>
                <a:spcPts val="0"/>
              </a:spcAft>
              <a:buFont typeface="Wingdings 3"/>
              <a:buChar char=""/>
              <a:defRPr/>
            </a:pPr>
            <a:endParaRPr lang="en-US" dirty="0" smtClean="0"/>
          </a:p>
          <a:p>
            <a:pPr marL="365760" indent="-256032" eaLnBrk="1" fontAlgn="auto" hangingPunct="1">
              <a:spcAft>
                <a:spcPts val="0"/>
              </a:spcAft>
              <a:buFont typeface="Wingdings 3"/>
              <a:buChar char=""/>
              <a:defRPr/>
            </a:pPr>
            <a:endParaRPr lang="en-US" dirty="0" smtClean="0"/>
          </a:p>
          <a:p>
            <a:pPr marL="365760" indent="-256032" eaLnBrk="1" fontAlgn="auto" hangingPunct="1">
              <a:spcAft>
                <a:spcPts val="0"/>
              </a:spcAft>
              <a:buFont typeface="Wingdings 3"/>
              <a:buChar char=""/>
              <a:defRPr/>
            </a:pPr>
            <a:endParaRPr lang="en-US" dirty="0" smtClean="0"/>
          </a:p>
          <a:p>
            <a:pPr marL="365760" indent="-256032" eaLnBrk="1" fontAlgn="auto" hangingPunct="1">
              <a:spcAft>
                <a:spcPts val="0"/>
              </a:spcAft>
              <a:buFont typeface="Wingdings 3"/>
              <a:buChar char=""/>
              <a:defRPr/>
            </a:pPr>
            <a:endParaRPr lang="en-US" dirty="0" smtClean="0"/>
          </a:p>
          <a:p>
            <a:pPr marL="365760" indent="-256032" eaLnBrk="1" fontAlgn="auto" hangingPunct="1">
              <a:spcAft>
                <a:spcPts val="0"/>
              </a:spcAft>
              <a:buFont typeface="Wingdings 3"/>
              <a:buChar char=""/>
              <a:defRPr/>
            </a:pPr>
            <a:endParaRPr lang="en-US" dirty="0" smtClean="0"/>
          </a:p>
          <a:p>
            <a:pPr marL="365760" indent="-256032" eaLnBrk="1" fontAlgn="auto" hangingPunct="1">
              <a:spcAft>
                <a:spcPts val="0"/>
              </a:spcAft>
              <a:buFontTx/>
              <a:buNone/>
              <a:defRPr/>
            </a:pPr>
            <a:r>
              <a:rPr lang="en-US" sz="1200" dirty="0" err="1" smtClean="0"/>
              <a:t>Fountas</a:t>
            </a:r>
            <a:r>
              <a:rPr lang="en-US" sz="1200" dirty="0" smtClean="0"/>
              <a:t> and </a:t>
            </a:r>
            <a:r>
              <a:rPr lang="en-US" sz="1200" dirty="0" err="1" smtClean="0"/>
              <a:t>Pinnell</a:t>
            </a:r>
            <a:r>
              <a:rPr lang="en-US" sz="1200" dirty="0" smtClean="0"/>
              <a:t>-Guided Reading p 101</a:t>
            </a:r>
          </a:p>
        </p:txBody>
      </p:sp>
      <p:sp>
        <p:nvSpPr>
          <p:cNvPr id="24580" name="Rectangle 4"/>
          <p:cNvSpPr>
            <a:spLocks noGrp="1" noChangeArrowheads="1"/>
          </p:cNvSpPr>
          <p:nvPr>
            <p:ph sz="half" idx="2"/>
          </p:nvPr>
        </p:nvSpPr>
        <p:spPr/>
        <p:txBody>
          <a:bodyPr>
            <a:normAutofit/>
          </a:bodyPr>
          <a:lstStyle/>
          <a:p>
            <a:pPr marL="365760" indent="-256032" eaLnBrk="1" fontAlgn="auto" hangingPunct="1">
              <a:spcAft>
                <a:spcPts val="0"/>
              </a:spcAft>
              <a:buFont typeface="Wingdings 3"/>
              <a:buChar char=""/>
              <a:defRPr/>
            </a:pPr>
            <a:r>
              <a:rPr lang="en-US" dirty="0" smtClean="0"/>
              <a:t>Evaluation based on daily observation and regular, systematic individual assessment.</a:t>
            </a:r>
          </a:p>
          <a:p>
            <a:pPr marL="365760" indent="-256032" eaLnBrk="1" fontAlgn="auto" hangingPunct="1">
              <a:spcAft>
                <a:spcPts val="0"/>
              </a:spcAft>
              <a:buFont typeface="Wingdings 3"/>
              <a:buChar char=""/>
              <a:defRPr/>
            </a:pPr>
            <a:endParaRPr lang="en-US" dirty="0" smtClean="0"/>
          </a:p>
          <a:p>
            <a:pPr marL="365760" indent="-256032" eaLnBrk="1" fontAlgn="auto" hangingPunct="1">
              <a:spcAft>
                <a:spcPts val="0"/>
              </a:spcAft>
              <a:buFont typeface="Wingdings 3"/>
              <a:buChar char=""/>
              <a:defRPr/>
            </a:pPr>
            <a:endParaRPr lang="en-US" dirty="0" smtClean="0"/>
          </a:p>
          <a:p>
            <a:pPr marL="365760" indent="-256032" eaLnBrk="1" fontAlgn="auto" hangingPunct="1">
              <a:spcAft>
                <a:spcPts val="0"/>
              </a:spcAft>
              <a:buFont typeface="Wingdings 3"/>
              <a:buChar char=""/>
              <a:defRPr/>
            </a:pPr>
            <a:endParaRPr lang="en-US"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In Closing </a:t>
            </a:r>
            <a:endParaRPr lang="en-US" dirty="0"/>
          </a:p>
        </p:txBody>
      </p:sp>
      <p:sp>
        <p:nvSpPr>
          <p:cNvPr id="6" name="Content Placeholder 5"/>
          <p:cNvSpPr>
            <a:spLocks noGrp="1"/>
          </p:cNvSpPr>
          <p:nvPr>
            <p:ph sz="quarter" idx="1"/>
          </p:nvPr>
        </p:nvSpPr>
        <p:spPr/>
        <p:txBody>
          <a:bodyPr/>
          <a:lstStyle/>
          <a:p>
            <a:pPr>
              <a:buFont typeface="Wingdings" panose="05000000000000000000" pitchFamily="2" charset="2"/>
              <a:buChar char="Ø"/>
            </a:pPr>
            <a:r>
              <a:rPr lang="en-US" sz="2800" b="1" dirty="0" smtClean="0">
                <a:solidFill>
                  <a:srgbClr val="009900"/>
                </a:solidFill>
              </a:rPr>
              <a:t>GO, GO, </a:t>
            </a:r>
            <a:r>
              <a:rPr lang="en-US" sz="2800" b="1" smtClean="0">
                <a:solidFill>
                  <a:srgbClr val="009900"/>
                </a:solidFill>
              </a:rPr>
              <a:t>MO!</a:t>
            </a:r>
          </a:p>
          <a:p>
            <a:pPr>
              <a:buFont typeface="Wingdings" panose="05000000000000000000" pitchFamily="2" charset="2"/>
              <a:buChar char="Ø"/>
            </a:pPr>
            <a:r>
              <a:rPr lang="en-US" sz="2800" b="1" smtClean="0">
                <a:solidFill>
                  <a:srgbClr val="009900"/>
                </a:solidFill>
              </a:rPr>
              <a:t>Next </a:t>
            </a:r>
            <a:r>
              <a:rPr lang="en-US" sz="2800" b="1" dirty="0" smtClean="0">
                <a:solidFill>
                  <a:srgbClr val="009900"/>
                </a:solidFill>
              </a:rPr>
              <a:t>Steps, Continued Professional Development </a:t>
            </a:r>
          </a:p>
          <a:p>
            <a:pPr>
              <a:buFont typeface="Wingdings" panose="05000000000000000000" pitchFamily="2" charset="2"/>
              <a:buChar char="Ø"/>
            </a:pPr>
            <a:r>
              <a:rPr lang="en-US" sz="2800" b="1" dirty="0" smtClean="0">
                <a:solidFill>
                  <a:srgbClr val="009900"/>
                </a:solidFill>
              </a:rPr>
              <a:t>Please complete the Exit Slip. </a:t>
            </a:r>
            <a:endParaRPr lang="en-US" sz="2800" b="1" dirty="0">
              <a:solidFill>
                <a:srgbClr val="009900"/>
              </a:solidFill>
            </a:endParaRPr>
          </a:p>
          <a:p>
            <a:pPr marL="0" indent="0">
              <a:buNone/>
            </a:pPr>
            <a:endParaRPr lang="en-US" dirty="0"/>
          </a:p>
          <a:p>
            <a:pPr marL="0" indent="0" algn="ctr">
              <a:buNone/>
            </a:pPr>
            <a:r>
              <a:rPr lang="en-US" sz="3600" b="1" dirty="0" smtClean="0">
                <a:solidFill>
                  <a:srgbClr val="0070C0"/>
                </a:solidFill>
              </a:rPr>
              <a:t>Thank you for participating today!!</a:t>
            </a:r>
          </a:p>
          <a:p>
            <a:pPr marL="0" indent="0" algn="ctr">
              <a:buNone/>
            </a:pPr>
            <a:r>
              <a:rPr lang="en-US" sz="3600" b="1" dirty="0" smtClean="0">
                <a:solidFill>
                  <a:srgbClr val="0070C0"/>
                </a:solidFill>
              </a:rPr>
              <a:t>Hearts!!</a:t>
            </a:r>
          </a:p>
          <a:p>
            <a:pPr marL="0" indent="0" algn="ctr">
              <a:buNone/>
            </a:pPr>
            <a:r>
              <a:rPr lang="en-US" sz="3600" b="1" dirty="0" smtClean="0">
                <a:solidFill>
                  <a:srgbClr val="0070C0"/>
                </a:solidFill>
              </a:rPr>
              <a:t>Wilson</a:t>
            </a:r>
            <a:endParaRPr lang="en-US" sz="3600" b="1" dirty="0">
              <a:solidFill>
                <a:srgbClr val="0070C0"/>
              </a:solidFill>
            </a:endParaRPr>
          </a:p>
        </p:txBody>
      </p:sp>
      <p:pic>
        <p:nvPicPr>
          <p:cNvPr id="8" name="irc_mi" descr="http://cdn.toonvectors.com/images/2/48599/toonvectors-48599-140.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6248400" y="4724400"/>
            <a:ext cx="1453022" cy="1219200"/>
          </a:xfrm>
          <a:prstGeom prst="rect">
            <a:avLst/>
          </a:prstGeom>
          <a:noFill/>
          <a:ln>
            <a:noFill/>
          </a:ln>
        </p:spPr>
      </p:pic>
    </p:spTree>
    <p:extLst>
      <p:ext uri="{BB962C8B-B14F-4D97-AF65-F5344CB8AC3E}">
        <p14:creationId xmlns:p14="http://schemas.microsoft.com/office/powerpoint/2010/main" val="4095737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Let’s Get Our Read On!!!</a:t>
            </a:r>
            <a:endParaRPr lang="en-US" b="1" dirty="0"/>
          </a:p>
        </p:txBody>
      </p:sp>
      <p:sp>
        <p:nvSpPr>
          <p:cNvPr id="3" name="Content Placeholder 2"/>
          <p:cNvSpPr>
            <a:spLocks noGrp="1"/>
          </p:cNvSpPr>
          <p:nvPr>
            <p:ph sz="quarter" idx="1"/>
          </p:nvPr>
        </p:nvSpPr>
        <p:spPr/>
        <p:txBody>
          <a:bodyPr/>
          <a:lstStyle/>
          <a:p>
            <a:pPr marL="0" indent="0">
              <a:buNone/>
            </a:pPr>
            <a:r>
              <a:rPr lang="en-US" b="1" dirty="0" smtClean="0">
                <a:solidFill>
                  <a:srgbClr val="0070C0"/>
                </a:solidFill>
              </a:rPr>
              <a:t>Please transition and sit with the following </a:t>
            </a:r>
            <a:r>
              <a:rPr lang="en-US" b="1" dirty="0" err="1" smtClean="0">
                <a:solidFill>
                  <a:srgbClr val="0070C0"/>
                </a:solidFill>
              </a:rPr>
              <a:t>groupmates</a:t>
            </a:r>
            <a:r>
              <a:rPr lang="en-US" b="1" dirty="0" smtClean="0">
                <a:solidFill>
                  <a:srgbClr val="0070C0"/>
                </a:solidFill>
              </a:rPr>
              <a:t>:</a:t>
            </a:r>
          </a:p>
          <a:p>
            <a:pPr marL="0" indent="0">
              <a:buNone/>
            </a:pPr>
            <a:endParaRPr lang="en-US" b="1" dirty="0" smtClean="0">
              <a:solidFill>
                <a:srgbClr val="0070C0"/>
              </a:solidFill>
            </a:endParaRPr>
          </a:p>
          <a:p>
            <a:r>
              <a:rPr lang="en-US" b="1" dirty="0" smtClean="0">
                <a:solidFill>
                  <a:srgbClr val="7030A0"/>
                </a:solidFill>
              </a:rPr>
              <a:t>Group 1: Hincks, </a:t>
            </a:r>
            <a:r>
              <a:rPr lang="en-US" b="1" dirty="0" smtClean="0">
                <a:solidFill>
                  <a:srgbClr val="009900"/>
                </a:solidFill>
              </a:rPr>
              <a:t>*Bolton</a:t>
            </a:r>
            <a:r>
              <a:rPr lang="en-US" b="1" dirty="0" smtClean="0">
                <a:solidFill>
                  <a:srgbClr val="7030A0"/>
                </a:solidFill>
              </a:rPr>
              <a:t>, Wright, </a:t>
            </a:r>
            <a:r>
              <a:rPr lang="en-US" b="1" dirty="0" err="1" smtClean="0">
                <a:solidFill>
                  <a:srgbClr val="7030A0"/>
                </a:solidFill>
              </a:rPr>
              <a:t>Kanehl</a:t>
            </a:r>
            <a:endParaRPr lang="en-US" b="1" dirty="0" smtClean="0">
              <a:solidFill>
                <a:srgbClr val="7030A0"/>
              </a:solidFill>
            </a:endParaRPr>
          </a:p>
          <a:p>
            <a:r>
              <a:rPr lang="en-US" b="1" dirty="0" smtClean="0">
                <a:solidFill>
                  <a:srgbClr val="7030A0"/>
                </a:solidFill>
              </a:rPr>
              <a:t>Group 2: </a:t>
            </a:r>
            <a:r>
              <a:rPr lang="en-US" b="1" dirty="0" smtClean="0">
                <a:solidFill>
                  <a:srgbClr val="009900"/>
                </a:solidFill>
              </a:rPr>
              <a:t>*</a:t>
            </a:r>
            <a:r>
              <a:rPr lang="en-US" b="1" dirty="0" err="1" smtClean="0">
                <a:solidFill>
                  <a:srgbClr val="009900"/>
                </a:solidFill>
              </a:rPr>
              <a:t>Scopino</a:t>
            </a:r>
            <a:r>
              <a:rPr lang="en-US" b="1" dirty="0" smtClean="0">
                <a:solidFill>
                  <a:srgbClr val="7030A0"/>
                </a:solidFill>
              </a:rPr>
              <a:t>, </a:t>
            </a:r>
            <a:r>
              <a:rPr lang="en-US" b="1" dirty="0" err="1" smtClean="0">
                <a:solidFill>
                  <a:srgbClr val="7030A0"/>
                </a:solidFill>
              </a:rPr>
              <a:t>Frigo</a:t>
            </a:r>
            <a:r>
              <a:rPr lang="en-US" b="1" dirty="0" smtClean="0">
                <a:solidFill>
                  <a:srgbClr val="7030A0"/>
                </a:solidFill>
              </a:rPr>
              <a:t>, Brooks</a:t>
            </a:r>
          </a:p>
          <a:p>
            <a:r>
              <a:rPr lang="en-US" b="1" dirty="0" smtClean="0">
                <a:solidFill>
                  <a:srgbClr val="7030A0"/>
                </a:solidFill>
              </a:rPr>
              <a:t>Group 3: </a:t>
            </a:r>
            <a:r>
              <a:rPr lang="en-US" b="1" dirty="0" err="1" smtClean="0">
                <a:solidFill>
                  <a:srgbClr val="7030A0"/>
                </a:solidFill>
              </a:rPr>
              <a:t>Cleasby</a:t>
            </a:r>
            <a:r>
              <a:rPr lang="en-US" b="1" dirty="0" smtClean="0">
                <a:solidFill>
                  <a:srgbClr val="7030A0"/>
                </a:solidFill>
              </a:rPr>
              <a:t>, </a:t>
            </a:r>
            <a:r>
              <a:rPr lang="en-US" b="1" dirty="0" err="1" smtClean="0">
                <a:solidFill>
                  <a:srgbClr val="7030A0"/>
                </a:solidFill>
              </a:rPr>
              <a:t>Colenbaugh</a:t>
            </a:r>
            <a:r>
              <a:rPr lang="en-US" b="1" dirty="0" smtClean="0">
                <a:solidFill>
                  <a:srgbClr val="7030A0"/>
                </a:solidFill>
              </a:rPr>
              <a:t>, </a:t>
            </a:r>
            <a:r>
              <a:rPr lang="en-US" b="1" dirty="0" smtClean="0">
                <a:solidFill>
                  <a:srgbClr val="009900"/>
                </a:solidFill>
              </a:rPr>
              <a:t>*</a:t>
            </a:r>
            <a:r>
              <a:rPr lang="en-US" b="1" dirty="0" err="1" smtClean="0">
                <a:solidFill>
                  <a:srgbClr val="009900"/>
                </a:solidFill>
              </a:rPr>
              <a:t>Garrott</a:t>
            </a:r>
            <a:endParaRPr lang="en-US" b="1" dirty="0" smtClean="0">
              <a:solidFill>
                <a:srgbClr val="009900"/>
              </a:solidFill>
            </a:endParaRPr>
          </a:p>
          <a:p>
            <a:r>
              <a:rPr lang="en-US" b="1" dirty="0" smtClean="0">
                <a:solidFill>
                  <a:srgbClr val="7030A0"/>
                </a:solidFill>
              </a:rPr>
              <a:t>Group 4: </a:t>
            </a:r>
            <a:r>
              <a:rPr lang="en-US" b="1" dirty="0" smtClean="0">
                <a:solidFill>
                  <a:srgbClr val="009900"/>
                </a:solidFill>
              </a:rPr>
              <a:t>*Knowles</a:t>
            </a:r>
            <a:r>
              <a:rPr lang="en-US" b="1" dirty="0" smtClean="0">
                <a:solidFill>
                  <a:srgbClr val="7030A0"/>
                </a:solidFill>
              </a:rPr>
              <a:t>, </a:t>
            </a:r>
            <a:r>
              <a:rPr lang="en-US" b="1" dirty="0" err="1" smtClean="0">
                <a:solidFill>
                  <a:srgbClr val="7030A0"/>
                </a:solidFill>
              </a:rPr>
              <a:t>Desautels</a:t>
            </a:r>
            <a:r>
              <a:rPr lang="en-US" b="1" dirty="0" smtClean="0">
                <a:solidFill>
                  <a:srgbClr val="7030A0"/>
                </a:solidFill>
              </a:rPr>
              <a:t>, Knight </a:t>
            </a:r>
          </a:p>
          <a:p>
            <a:pPr marL="0" indent="0" algn="ctr">
              <a:buNone/>
            </a:pPr>
            <a:r>
              <a:rPr lang="en-US" b="1" dirty="0" smtClean="0">
                <a:solidFill>
                  <a:srgbClr val="009900"/>
                </a:solidFill>
              </a:rPr>
              <a:t>* First Presenter</a:t>
            </a:r>
          </a:p>
          <a:p>
            <a:pPr marL="0" indent="0">
              <a:buNone/>
            </a:pPr>
            <a:r>
              <a:rPr lang="en-US" b="1" dirty="0" smtClean="0">
                <a:solidFill>
                  <a:srgbClr val="7030A0"/>
                </a:solidFill>
              </a:rPr>
              <a:t>Assign Time Keeper and Facilitator</a:t>
            </a:r>
          </a:p>
          <a:p>
            <a:endParaRPr lang="en-US" b="1" dirty="0">
              <a:solidFill>
                <a:srgbClr val="7030A0"/>
              </a:solidFill>
            </a:endParaRPr>
          </a:p>
        </p:txBody>
      </p:sp>
      <p:pic>
        <p:nvPicPr>
          <p:cNvPr id="1026" name="Picture 2" descr="C:\Users\WILSE001\AppData\Local\Microsoft\Windows\Temporary Internet Files\Content.IE5\D5R6RV1J\comics_reading_by_joliet82-d4ng2ad[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4876800"/>
            <a:ext cx="1752374" cy="1237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0115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Collaborative Analysis </a:t>
            </a:r>
            <a:endParaRPr lang="en-US" b="1" dirty="0">
              <a:solidFill>
                <a:srgbClr val="0070C0"/>
              </a:solidFill>
            </a:endParaRPr>
          </a:p>
        </p:txBody>
      </p:sp>
      <p:sp>
        <p:nvSpPr>
          <p:cNvPr id="3" name="Content Placeholder 2"/>
          <p:cNvSpPr>
            <a:spLocks noGrp="1"/>
          </p:cNvSpPr>
          <p:nvPr>
            <p:ph sz="quarter" idx="1"/>
          </p:nvPr>
        </p:nvSpPr>
        <p:spPr/>
        <p:txBody>
          <a:bodyPr>
            <a:normAutofit/>
          </a:bodyPr>
          <a:lstStyle/>
          <a:p>
            <a:pPr marL="0" indent="0" algn="ctr">
              <a:buNone/>
            </a:pPr>
            <a:r>
              <a:rPr lang="en-US" sz="3200" dirty="0" err="1" smtClean="0">
                <a:solidFill>
                  <a:srgbClr val="7030A0"/>
                </a:solidFill>
              </a:rPr>
              <a:t>Exped</a:t>
            </a:r>
            <a:r>
              <a:rPr lang="en-US" sz="3200" dirty="0" smtClean="0">
                <a:solidFill>
                  <a:srgbClr val="7030A0"/>
                </a:solidFill>
              </a:rPr>
              <a:t>. Learning: Final Word Discussion Protocol </a:t>
            </a:r>
          </a:p>
          <a:p>
            <a:pPr marL="0" indent="0" algn="ctr">
              <a:buNone/>
            </a:pPr>
            <a:endParaRPr lang="en-US" sz="3200" dirty="0">
              <a:solidFill>
                <a:srgbClr val="7030A0"/>
              </a:solidFill>
            </a:endParaRPr>
          </a:p>
          <a:p>
            <a:pPr marL="0" indent="0" algn="ctr">
              <a:buNone/>
            </a:pPr>
            <a:r>
              <a:rPr lang="en-US" sz="3200" dirty="0" smtClean="0">
                <a:solidFill>
                  <a:srgbClr val="7030A0"/>
                </a:solidFill>
              </a:rPr>
              <a:t>Mentor Text: </a:t>
            </a:r>
            <a:r>
              <a:rPr lang="en-US" sz="3200" i="1" u="sng" dirty="0" smtClean="0">
                <a:solidFill>
                  <a:srgbClr val="7030A0"/>
                </a:solidFill>
              </a:rPr>
              <a:t>The Romance and the Reality</a:t>
            </a:r>
            <a:endParaRPr lang="en-US" sz="3200" i="1" u="sng" dirty="0">
              <a:solidFill>
                <a:srgbClr val="7030A0"/>
              </a:solidFill>
            </a:endParaRPr>
          </a:p>
          <a:p>
            <a:pPr marL="0" indent="0" algn="ctr">
              <a:buNone/>
            </a:pPr>
            <a:r>
              <a:rPr lang="en-US" sz="3200" i="1" dirty="0" smtClean="0">
                <a:solidFill>
                  <a:srgbClr val="7030A0"/>
                </a:solidFill>
              </a:rPr>
              <a:t>                        (</a:t>
            </a:r>
            <a:r>
              <a:rPr lang="en-US" sz="3200" i="1" dirty="0" err="1" smtClean="0">
                <a:solidFill>
                  <a:srgbClr val="7030A0"/>
                </a:solidFill>
              </a:rPr>
              <a:t>Fountas</a:t>
            </a:r>
            <a:r>
              <a:rPr lang="en-US" sz="3200" i="1" dirty="0" smtClean="0">
                <a:solidFill>
                  <a:srgbClr val="7030A0"/>
                </a:solidFill>
              </a:rPr>
              <a:t> and </a:t>
            </a:r>
            <a:r>
              <a:rPr lang="en-US" sz="3200" i="1" dirty="0" err="1" smtClean="0">
                <a:solidFill>
                  <a:srgbClr val="7030A0"/>
                </a:solidFill>
              </a:rPr>
              <a:t>Pinnell</a:t>
            </a:r>
            <a:r>
              <a:rPr lang="en-US" sz="3200" i="1" dirty="0" smtClean="0">
                <a:solidFill>
                  <a:srgbClr val="7030A0"/>
                </a:solidFill>
              </a:rPr>
              <a:t>)</a:t>
            </a:r>
          </a:p>
          <a:p>
            <a:pPr marL="0" indent="0" algn="ctr">
              <a:buNone/>
            </a:pPr>
            <a:endParaRPr lang="en-US" sz="3200" i="1" dirty="0" smtClean="0">
              <a:solidFill>
                <a:srgbClr val="7030A0"/>
              </a:solidFill>
            </a:endParaRPr>
          </a:p>
        </p:txBody>
      </p:sp>
      <p:pic>
        <p:nvPicPr>
          <p:cNvPr id="3074" name="Picture 2" descr="C:\Users\WILSE001\AppData\Local\Microsoft\Windows\Temporary Internet Files\Content.IE5\FWGRX5YV\Working_Together_Teamwork_Puzzle_Concept[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4419600"/>
            <a:ext cx="281940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0394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eaLnBrk="1" hangingPunct="1">
              <a:defRPr/>
            </a:pPr>
            <a:r>
              <a:rPr lang="en-US" b="1" dirty="0" smtClean="0"/>
              <a:t>The Big Picture</a:t>
            </a:r>
            <a:endParaRPr lang="en-US" b="1" dirty="0"/>
          </a:p>
        </p:txBody>
      </p:sp>
      <p:graphicFrame>
        <p:nvGraphicFramePr>
          <p:cNvPr id="4" name="Content Placeholder 3"/>
          <p:cNvGraphicFramePr>
            <a:graphicFrameLocks noGrp="1"/>
          </p:cNvGraphicFramePr>
          <p:nvPr>
            <p:ph sz="quarter" idx="1"/>
          </p:nvPr>
        </p:nvGraphicFramePr>
        <p:xfrm>
          <a:off x="301625" y="1527175"/>
          <a:ext cx="85042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hangingPunct="1">
              <a:defRPr/>
            </a:pPr>
            <a:r>
              <a:rPr lang="en-US" dirty="0" smtClean="0"/>
              <a:t>Scaffolding</a:t>
            </a:r>
            <a:endParaRPr lang="en-US" dirty="0"/>
          </a:p>
        </p:txBody>
      </p:sp>
      <p:sp>
        <p:nvSpPr>
          <p:cNvPr id="11266" name="Content Placeholder 1"/>
          <p:cNvSpPr>
            <a:spLocks noGrp="1"/>
          </p:cNvSpPr>
          <p:nvPr>
            <p:ph sz="quarter" idx="1"/>
          </p:nvPr>
        </p:nvSpPr>
        <p:spPr>
          <a:xfrm>
            <a:off x="457200" y="1524000"/>
            <a:ext cx="8229600" cy="5029200"/>
          </a:xfrm>
        </p:spPr>
        <p:txBody>
          <a:bodyPr/>
          <a:lstStyle/>
          <a:p>
            <a:pPr eaLnBrk="1" hangingPunct="1"/>
            <a:r>
              <a:rPr lang="en-US" altLang="en-US" dirty="0" smtClean="0"/>
              <a:t>Within the ZPD- the teacher’s role is to scaffold the child from his individual potential to his assisted potential.</a:t>
            </a:r>
          </a:p>
          <a:p>
            <a:pPr eaLnBrk="1" hangingPunct="1"/>
            <a:endParaRPr lang="en-US" altLang="en-US" dirty="0" smtClean="0"/>
          </a:p>
          <a:p>
            <a:pPr eaLnBrk="1" hangingPunct="1"/>
            <a:r>
              <a:rPr lang="en-US" altLang="en-US" dirty="0" smtClean="0"/>
              <a:t>His independent potential moves along the continuum as the child gains more competence.</a:t>
            </a:r>
          </a:p>
          <a:p>
            <a:pPr eaLnBrk="1" hangingPunct="1"/>
            <a:endParaRPr lang="en-US" altLang="en-US" dirty="0" smtClean="0"/>
          </a:p>
          <a:p>
            <a:pPr eaLnBrk="1" hangingPunct="1"/>
            <a:r>
              <a:rPr lang="en-US" altLang="en-US" dirty="0" smtClean="0"/>
              <a:t>The teacher continues to adjust support as needed with both verbal and textual scaffolding</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228600"/>
            <a:ext cx="6781800" cy="914400"/>
          </a:xfrm>
        </p:spPr>
        <p:txBody>
          <a:bodyPr>
            <a:normAutofit fontScale="90000"/>
          </a:bodyPr>
          <a:lstStyle/>
          <a:p>
            <a:pPr algn="ctr" eaLnBrk="1" hangingPunct="1">
              <a:defRPr/>
            </a:pPr>
            <a:r>
              <a:rPr lang="en-US" sz="3200" b="1" dirty="0" smtClean="0"/>
              <a:t>Scaffolding in a Total </a:t>
            </a:r>
            <a:r>
              <a:rPr lang="en-US" sz="3200" b="1" dirty="0"/>
              <a:t>R</a:t>
            </a:r>
            <a:r>
              <a:rPr lang="en-US" sz="3200" b="1" dirty="0" smtClean="0"/>
              <a:t>eading </a:t>
            </a:r>
            <a:r>
              <a:rPr lang="en-US" sz="3200" b="1" dirty="0"/>
              <a:t>P</a:t>
            </a:r>
            <a:r>
              <a:rPr lang="en-US" sz="3200" b="1" dirty="0" smtClean="0"/>
              <a:t>rogram</a:t>
            </a:r>
            <a:endParaRPr lang="en-US" sz="3200" b="1" dirty="0"/>
          </a:p>
        </p:txBody>
      </p:sp>
      <p:sp>
        <p:nvSpPr>
          <p:cNvPr id="2" name="Content Placeholder 1"/>
          <p:cNvSpPr>
            <a:spLocks noGrp="1"/>
          </p:cNvSpPr>
          <p:nvPr>
            <p:ph sz="quarter" idx="1"/>
          </p:nvPr>
        </p:nvSpPr>
        <p:spPr>
          <a:xfrm>
            <a:off x="1066800" y="1905000"/>
            <a:ext cx="6934200" cy="4800600"/>
          </a:xfrm>
        </p:spPr>
        <p:txBody>
          <a:bodyPr>
            <a:normAutofit/>
          </a:bodyPr>
          <a:lstStyle/>
          <a:p>
            <a:pPr eaLnBrk="1" hangingPunct="1">
              <a:defRPr/>
            </a:pPr>
            <a:r>
              <a:rPr lang="en-US" sz="1600" b="1" dirty="0" smtClean="0"/>
              <a:t>Read Aloud: Fluency, Modeling, Crafting</a:t>
            </a:r>
          </a:p>
          <a:p>
            <a:pPr marL="392113" lvl="1" indent="0" eaLnBrk="1" hangingPunct="1">
              <a:buFont typeface="Verdana" pitchFamily="34" charset="0"/>
              <a:buNone/>
              <a:defRPr/>
            </a:pPr>
            <a:r>
              <a:rPr lang="en-US" b="1" dirty="0" smtClean="0"/>
              <a:t>                     </a:t>
            </a:r>
            <a:r>
              <a:rPr lang="en-US" b="1" dirty="0" smtClean="0">
                <a:solidFill>
                  <a:srgbClr val="00B0F0"/>
                </a:solidFill>
              </a:rPr>
              <a:t>Maximum Teacher Support</a:t>
            </a:r>
          </a:p>
          <a:p>
            <a:pPr marL="392113" lvl="1" indent="0" eaLnBrk="1" hangingPunct="1">
              <a:buFont typeface="Verdana" pitchFamily="34" charset="0"/>
              <a:buNone/>
              <a:defRPr/>
            </a:pPr>
            <a:endParaRPr lang="en-US" b="1" dirty="0"/>
          </a:p>
          <a:p>
            <a:pPr eaLnBrk="1" hangingPunct="1">
              <a:defRPr/>
            </a:pPr>
            <a:r>
              <a:rPr lang="en-US" sz="1600" b="1" dirty="0" smtClean="0"/>
              <a:t>Shared Reading: Fluency, Modeling, Crafting</a:t>
            </a:r>
          </a:p>
          <a:p>
            <a:pPr marL="392113" lvl="1" indent="0" eaLnBrk="1" hangingPunct="1">
              <a:buFont typeface="Verdana" pitchFamily="34" charset="0"/>
              <a:buNone/>
              <a:defRPr/>
            </a:pPr>
            <a:r>
              <a:rPr lang="en-US" b="1" dirty="0" smtClean="0"/>
              <a:t>                   </a:t>
            </a:r>
            <a:r>
              <a:rPr lang="en-US" b="1" dirty="0" smtClean="0">
                <a:solidFill>
                  <a:srgbClr val="00B0F0"/>
                </a:solidFill>
              </a:rPr>
              <a:t> Maximum Teacher Support</a:t>
            </a:r>
          </a:p>
          <a:p>
            <a:pPr marL="109537" indent="0" eaLnBrk="1" hangingPunct="1">
              <a:buFont typeface="Wingdings 3" pitchFamily="18" charset="2"/>
              <a:buNone/>
              <a:defRPr/>
            </a:pPr>
            <a:endParaRPr lang="en-US" sz="1600" b="1" dirty="0"/>
          </a:p>
          <a:p>
            <a:pPr eaLnBrk="1" hangingPunct="1">
              <a:defRPr/>
            </a:pPr>
            <a:r>
              <a:rPr lang="en-US" sz="1600" b="1" i="1" dirty="0" smtClean="0"/>
              <a:t>Guided Reading: Individual and group ZPD with verbal scaffolding</a:t>
            </a:r>
          </a:p>
          <a:p>
            <a:pPr marL="392113" lvl="1" indent="0" eaLnBrk="1" hangingPunct="1">
              <a:buFont typeface="Verdana" pitchFamily="34" charset="0"/>
              <a:buNone/>
              <a:defRPr/>
            </a:pPr>
            <a:r>
              <a:rPr lang="en-US" b="1" i="1" dirty="0" smtClean="0"/>
              <a:t>                    </a:t>
            </a:r>
            <a:r>
              <a:rPr lang="en-US" b="1" dirty="0" smtClean="0">
                <a:solidFill>
                  <a:srgbClr val="00B0F0"/>
                </a:solidFill>
              </a:rPr>
              <a:t>Intermediate Teacher Support</a:t>
            </a:r>
          </a:p>
          <a:p>
            <a:pPr lvl="1" eaLnBrk="1" hangingPunct="1">
              <a:defRPr/>
            </a:pPr>
            <a:endParaRPr lang="en-US" b="1" dirty="0"/>
          </a:p>
          <a:p>
            <a:pPr eaLnBrk="1" hangingPunct="1">
              <a:defRPr/>
            </a:pPr>
            <a:r>
              <a:rPr lang="en-US" sz="1600" b="1" dirty="0" smtClean="0"/>
              <a:t>Independent Reading: 100% Independent with conferring  </a:t>
            </a:r>
            <a:endParaRPr lang="en-US" sz="1600" b="1" dirty="0" smtClean="0">
              <a:solidFill>
                <a:srgbClr val="00B0F0"/>
              </a:solidFill>
            </a:endParaRPr>
          </a:p>
          <a:p>
            <a:pPr lvl="1" eaLnBrk="1" hangingPunct="1">
              <a:defRPr/>
            </a:pPr>
            <a:r>
              <a:rPr lang="en-US" b="1" dirty="0" smtClean="0">
                <a:solidFill>
                  <a:srgbClr val="00B0F0"/>
                </a:solidFill>
              </a:rPr>
              <a:t>                    Minimum Teacher Support</a:t>
            </a:r>
            <a:endParaRPr lang="en-US" b="1" dirty="0">
              <a:solidFill>
                <a:srgbClr val="00B0F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763000" cy="457200"/>
          </a:xfrm>
        </p:spPr>
        <p:txBody>
          <a:bodyPr>
            <a:noAutofit/>
          </a:bodyPr>
          <a:lstStyle/>
          <a:p>
            <a:pPr eaLnBrk="1" fontAlgn="auto" hangingPunct="1">
              <a:spcAft>
                <a:spcPts val="0"/>
              </a:spcAft>
              <a:defRPr/>
            </a:pPr>
            <a:r>
              <a:rPr lang="en-US" sz="2000" b="1" dirty="0" smtClean="0"/>
              <a:t>From Guided </a:t>
            </a:r>
            <a:r>
              <a:rPr lang="en-US" sz="2000" b="1" dirty="0" err="1" smtClean="0"/>
              <a:t>Rdg</a:t>
            </a:r>
            <a:r>
              <a:rPr lang="en-US" sz="2000" b="1" dirty="0" smtClean="0"/>
              <a:t>: The Romance and the Reality </a:t>
            </a:r>
            <a:br>
              <a:rPr lang="en-US" sz="2000" b="1" dirty="0" smtClean="0"/>
            </a:br>
            <a:r>
              <a:rPr lang="en-US" sz="2000" b="1" dirty="0" smtClean="0"/>
              <a:t>(Fountas and Pinnell, 2012)</a:t>
            </a:r>
            <a:endParaRPr lang="en-US" sz="2000" b="1" dirty="0"/>
          </a:p>
        </p:txBody>
      </p:sp>
      <p:pic>
        <p:nvPicPr>
          <p:cNvPr id="1331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724944" y="1527175"/>
            <a:ext cx="3657599" cy="457200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eaLnBrk="1" fontAlgn="auto" hangingPunct="1">
              <a:spcAft>
                <a:spcPts val="0"/>
              </a:spcAft>
              <a:defRPr/>
            </a:pPr>
            <a:r>
              <a:rPr lang="en-US" smtClean="0"/>
              <a:t>Guided Reading within a literacy program</a:t>
            </a:r>
          </a:p>
        </p:txBody>
      </p:sp>
      <p:sp>
        <p:nvSpPr>
          <p:cNvPr id="14338" name="Rectangle 3"/>
          <p:cNvSpPr>
            <a:spLocks noGrp="1" noChangeArrowheads="1"/>
          </p:cNvSpPr>
          <p:nvPr>
            <p:ph sz="quarter" idx="1"/>
          </p:nvPr>
        </p:nvSpPr>
        <p:spPr>
          <a:xfrm>
            <a:off x="228600" y="1600200"/>
            <a:ext cx="8458200" cy="4953000"/>
          </a:xfrm>
        </p:spPr>
        <p:txBody>
          <a:bodyPr/>
          <a:lstStyle/>
          <a:p>
            <a:pPr marL="0" indent="0" eaLnBrk="1" hangingPunct="1">
              <a:buNone/>
            </a:pPr>
            <a:r>
              <a:rPr lang="en-US" altLang="en-US" sz="2800" dirty="0" smtClean="0"/>
              <a:t>Guided Reading:</a:t>
            </a:r>
          </a:p>
          <a:p>
            <a:pPr lvl="1" eaLnBrk="1" hangingPunct="1"/>
            <a:r>
              <a:rPr lang="en-US" altLang="en-US" sz="2400" dirty="0" smtClean="0"/>
              <a:t>Is one of several kinds of reading that takes place.</a:t>
            </a:r>
          </a:p>
          <a:p>
            <a:pPr lvl="1" eaLnBrk="1" hangingPunct="1"/>
            <a:r>
              <a:rPr lang="en-US" altLang="en-US" sz="2400" dirty="0" smtClean="0"/>
              <a:t>Gives children the opportunity to develop as individual readers while participating in a socially supported activity.</a:t>
            </a:r>
          </a:p>
          <a:p>
            <a:pPr lvl="1" eaLnBrk="1" hangingPunct="1"/>
            <a:r>
              <a:rPr lang="en-US" altLang="en-US" sz="2400" dirty="0" smtClean="0"/>
              <a:t>Gives teachers the opportunity to observe readers as they process new text.</a:t>
            </a:r>
          </a:p>
          <a:p>
            <a:pPr lvl="1" eaLnBrk="1" hangingPunct="1"/>
            <a:r>
              <a:rPr lang="en-US" altLang="en-US" sz="2400" dirty="0" smtClean="0"/>
              <a:t>Gives readers the opportunity to develop reading strategies.</a:t>
            </a:r>
          </a:p>
          <a:p>
            <a:pPr lvl="1" eaLnBrk="1" hangingPunct="1"/>
            <a:r>
              <a:rPr lang="en-US" altLang="en-US" sz="2400" dirty="0" smtClean="0"/>
              <a:t>Develops the abilities for students to become independent readers.</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349</TotalTime>
  <Words>1519</Words>
  <Application>Microsoft Office PowerPoint</Application>
  <PresentationFormat>On-screen Show (4:3)</PresentationFormat>
  <Paragraphs>213</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Civic</vt:lpstr>
      <vt:lpstr>Guided Reading</vt:lpstr>
      <vt:lpstr>Learning Targets</vt:lpstr>
      <vt:lpstr>Let’s Get Our Read On!!!</vt:lpstr>
      <vt:lpstr>Collaborative Analysis </vt:lpstr>
      <vt:lpstr>The Big Picture</vt:lpstr>
      <vt:lpstr>Scaffolding</vt:lpstr>
      <vt:lpstr>Scaffolding in a Total Reading Program</vt:lpstr>
      <vt:lpstr>From Guided Rdg: The Romance and the Reality  (Fountas and Pinnell, 2012)</vt:lpstr>
      <vt:lpstr>Guided Reading within a literacy program</vt:lpstr>
      <vt:lpstr>Essential Components</vt:lpstr>
      <vt:lpstr>Overall Purpose</vt:lpstr>
      <vt:lpstr>Format-Before Reading</vt:lpstr>
      <vt:lpstr>Format-During Reading</vt:lpstr>
      <vt:lpstr>Format- After Reading</vt:lpstr>
      <vt:lpstr>How Do we check Comprehension during Guided Reading?</vt:lpstr>
      <vt:lpstr>How do I know if GR is successful?</vt:lpstr>
      <vt:lpstr>A Framework for Literacy Learning   (Ohio State Collaborative) The following are the components of a  well balanced classroom literacy program:</vt:lpstr>
      <vt:lpstr>A Framework Continued</vt:lpstr>
      <vt:lpstr> A Framework Continued</vt:lpstr>
      <vt:lpstr>Literacy Framework Support</vt:lpstr>
      <vt:lpstr>Management</vt:lpstr>
      <vt:lpstr>PowerPoint Presentation</vt:lpstr>
      <vt:lpstr>PowerPoint Presentation</vt:lpstr>
      <vt:lpstr>Dynamic Grouping</vt:lpstr>
      <vt:lpstr>Grouping-continued</vt:lpstr>
      <vt:lpstr>Traditional vs. Dynamic Grouping</vt:lpstr>
      <vt:lpstr>Traditional vs. Dynamic Grouping</vt:lpstr>
      <vt:lpstr> Traditional vs. Dynamic Assessment of GR</vt:lpstr>
      <vt:lpstr>In Closing </vt:lpstr>
    </vt:vector>
  </TitlesOfParts>
  <Company>stcc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Guided Reading</dc:title>
  <dc:creator>theresa abodeeb</dc:creator>
  <cp:lastModifiedBy>Wilson, Erin E.</cp:lastModifiedBy>
  <cp:revision>22</cp:revision>
  <dcterms:created xsi:type="dcterms:W3CDTF">2009-10-26T13:41:39Z</dcterms:created>
  <dcterms:modified xsi:type="dcterms:W3CDTF">2015-01-14T03:30:13Z</dcterms:modified>
</cp:coreProperties>
</file>